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30" r:id="rId3"/>
  </p:sldMasterIdLst>
  <p:notesMasterIdLst>
    <p:notesMasterId r:id="rId38"/>
  </p:notesMasterIdLst>
  <p:handoutMasterIdLst>
    <p:handoutMasterId r:id="rId39"/>
  </p:handoutMasterIdLst>
  <p:sldIdLst>
    <p:sldId id="298" r:id="rId4"/>
    <p:sldId id="391" r:id="rId5"/>
    <p:sldId id="387" r:id="rId6"/>
    <p:sldId id="386" r:id="rId7"/>
    <p:sldId id="384" r:id="rId8"/>
    <p:sldId id="422" r:id="rId9"/>
    <p:sldId id="382" r:id="rId10"/>
    <p:sldId id="399" r:id="rId11"/>
    <p:sldId id="414" r:id="rId12"/>
    <p:sldId id="416" r:id="rId13"/>
    <p:sldId id="385" r:id="rId14"/>
    <p:sldId id="405" r:id="rId15"/>
    <p:sldId id="406" r:id="rId16"/>
    <p:sldId id="407" r:id="rId17"/>
    <p:sldId id="408" r:id="rId18"/>
    <p:sldId id="410" r:id="rId19"/>
    <p:sldId id="411" r:id="rId20"/>
    <p:sldId id="412" r:id="rId21"/>
    <p:sldId id="415" r:id="rId22"/>
    <p:sldId id="417" r:id="rId23"/>
    <p:sldId id="419" r:id="rId24"/>
    <p:sldId id="420" r:id="rId25"/>
    <p:sldId id="395" r:id="rId26"/>
    <p:sldId id="421" r:id="rId27"/>
    <p:sldId id="400" r:id="rId28"/>
    <p:sldId id="401" r:id="rId29"/>
    <p:sldId id="388" r:id="rId30"/>
    <p:sldId id="394" r:id="rId31"/>
    <p:sldId id="390" r:id="rId32"/>
    <p:sldId id="389" r:id="rId33"/>
    <p:sldId id="392" r:id="rId34"/>
    <p:sldId id="393" r:id="rId35"/>
    <p:sldId id="413" r:id="rId36"/>
    <p:sldId id="402" r:id="rId37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5" autoAdjust="0"/>
    <p:restoredTop sz="94574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62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51" Type="http://schemas.microsoft.com/office/2015/10/relationships/revisionInfo" Target="revisionInfo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5846703-0FFE-4D11-B929-694D09759C37}" type="datetime1">
              <a:rPr lang="uk-UA" smtClean="0"/>
              <a:pPr rtl="0"/>
              <a:t>19.09.2024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28F1F-4B06-4C1D-A821-196CAE912283}" type="datetime1">
              <a:rPr lang="uk-UA" smtClean="0"/>
              <a:pPr/>
              <a:t>19.09.2024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010576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10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11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12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13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14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15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16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17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18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19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2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20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21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22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23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24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25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26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27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28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29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3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30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31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32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33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34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4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5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6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7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8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9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19.09.2024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19.09.2024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19.09.2024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и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Місце для зображення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dirty="0"/>
              <a:t>Вставте або перетягніть фотографію сюди.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800" b="1" spc="-100" baseline="0" dirty="0"/>
            </a:lvl1pPr>
          </a:lstStyle>
          <a:p>
            <a:pPr lvl="0" algn="r" rtl="0"/>
            <a:r>
              <a:rPr lang="uk-UA" dirty="0"/>
              <a:t>Клацніть, щоб змінити заголовок презентації.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uk-UA" dirty="0"/>
              <a:t>Клацніть, щоб змінити стиль зразка підзаголовка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334038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зображення тексту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зображення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dirty="0"/>
              <a:t>Вставте або перетягніть фотографію.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dirty="0"/>
              <a:t>Змінити заголовок сторінки</a:t>
            </a:r>
          </a:p>
        </p:txBody>
      </p:sp>
      <p:sp>
        <p:nvSpPr>
          <p:cNvPr id="10" name="Пі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Підзаголовок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350103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зображення тексту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зображення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dirty="0"/>
              <a:t>Вставте або перетягніть фотографію.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4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dirty="0"/>
              <a:t>Клацніть, щоб змінити заголовок сторінки.</a:t>
            </a:r>
          </a:p>
        </p:txBody>
      </p:sp>
      <p:sp>
        <p:nvSpPr>
          <p:cNvPr id="10" name="Пі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Підзаголовок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84389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лик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зображення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dirty="0"/>
              <a:t>Вставте або перетягніть фотографію.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dirty="0"/>
              <a:t>Введіть підпис.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колонтитул.</a:t>
            </a:r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5" name="Заголовок 4">
            <a:extLst>
              <a:ext uri="{FF2B5EF4-FFF2-40B4-BE49-F238E27FC236}">
                <a16:creationId xmlns:a16="http://schemas.microsoft.com/office/drawing/2014/main" xmlns="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987784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якуємо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Місце для зображення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dirty="0"/>
              <a:t>Вставте або перетягніть фотографію сюди.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uk-UA" dirty="0"/>
              <a:t>Дякуємо!</a:t>
            </a:r>
          </a:p>
        </p:txBody>
      </p:sp>
      <p:sp>
        <p:nvSpPr>
          <p:cNvPr id="9" name="Місце для тексту 5">
            <a:extLst>
              <a:ext uri="{FF2B5EF4-FFF2-40B4-BE49-F238E27FC236}">
                <a16:creationId xmlns:a16="http://schemas.microsoft.com/office/drawing/2014/main" xmlns="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Повне ім’я</a:t>
            </a:r>
          </a:p>
        </p:txBody>
      </p:sp>
      <p:sp>
        <p:nvSpPr>
          <p:cNvPr id="10" name="Місце для тексту 6">
            <a:extLst>
              <a:ext uri="{FF2B5EF4-FFF2-40B4-BE49-F238E27FC236}">
                <a16:creationId xmlns:a16="http://schemas.microsoft.com/office/drawing/2014/main" xmlns="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Номер телефону</a:t>
            </a:r>
          </a:p>
        </p:txBody>
      </p:sp>
      <p:sp>
        <p:nvSpPr>
          <p:cNvPr id="11" name="Місце для тексту 7">
            <a:extLst>
              <a:ext uri="{FF2B5EF4-FFF2-40B4-BE49-F238E27FC236}">
                <a16:creationId xmlns:a16="http://schemas.microsoft.com/office/drawing/2014/main" xmlns="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70000"/>
              </a:lnSpc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Адреса електронної пошти або ім’я користувача соціальної мережі</a:t>
            </a:r>
          </a:p>
        </p:txBody>
      </p:sp>
      <p:sp>
        <p:nvSpPr>
          <p:cNvPr id="12" name="Місце для тексту 8">
            <a:extLst>
              <a:ext uri="{FF2B5EF4-FFF2-40B4-BE49-F238E27FC236}">
                <a16:creationId xmlns:a16="http://schemas.microsoft.com/office/drawing/2014/main" xmlns="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Веб-сайт компанії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049663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dirty="0"/>
              <a:t>Клацніть, щоб змінити заголовок сторінки.</a:t>
            </a:r>
          </a:p>
        </p:txBody>
      </p:sp>
      <p:sp>
        <p:nvSpPr>
          <p:cNvPr id="7" name="Підзаголовок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Підзаголовок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734501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dirty="0"/>
              <a:t>Клацніть, щоб змінити заголовок сторінки.</a:t>
            </a:r>
          </a:p>
        </p:txBody>
      </p:sp>
      <p:sp>
        <p:nvSpPr>
          <p:cNvPr id="7" name="Підзаголовок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Підзаголовок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6" name="Місце для тексту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891552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овпець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dirty="0"/>
              <a:t>Клацніть, щоб змінити заголовок сторінки.</a:t>
            </a:r>
          </a:p>
        </p:txBody>
      </p:sp>
      <p:sp>
        <p:nvSpPr>
          <p:cNvPr id="9" name="Підзаголовок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Підзаголовок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11" name="Місце для тексту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колонтитул.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65438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19.09.2024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овпець 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dirty="0"/>
              <a:t>Клацніть, щоб змінити заголовок сторінки.</a:t>
            </a:r>
          </a:p>
        </p:txBody>
      </p:sp>
      <p:sp>
        <p:nvSpPr>
          <p:cNvPr id="10" name="Підзаголовок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Підзаголовок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13" name="Місце для тексту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15" name="Місце для тексту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17" name="Місце для тексту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колонтитул.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974837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колонтитул.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Макет зображення тексту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зображення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dirty="0"/>
              <a:t>Вставте або перетягніть фотографію.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4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dirty="0"/>
              <a:t>Клацніть, щоб змінити заголовок сторінки.</a:t>
            </a:r>
          </a:p>
        </p:txBody>
      </p:sp>
      <p:sp>
        <p:nvSpPr>
          <p:cNvPr id="10" name="Пі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Підзаголовок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8438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19.09.2024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19.09.2024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19.09.2024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19.09.2024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19.09.2024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19.09.2024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19.09.2024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CC22C-EA3C-4CD1-9F2B-42E0AE7C33D3}" type="datetimeFigureOut">
              <a:rPr lang="uk-UA" smtClean="0"/>
              <a:pPr/>
              <a:t>19.09.2024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658" r:id="rId13"/>
    <p:sldLayoutId id="2147483666" r:id="rId14"/>
    <p:sldLayoutId id="2147483660" r:id="rId15"/>
    <p:sldLayoutId id="2147483664" r:id="rId16"/>
    <p:sldLayoutId id="2147483650" r:id="rId17"/>
    <p:sldLayoutId id="2147483652" r:id="rId18"/>
    <p:sldLayoutId id="2147483656" r:id="rId19"/>
    <p:sldLayoutId id="2147483657" r:id="rId20"/>
    <p:sldLayoutId id="2147483655" r:id="rId21"/>
    <p:sldLayoutId id="2147483756" r:id="rId2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5.png"/><Relationship Id="rId4" Type="http://schemas.openxmlformats.org/officeDocument/2006/relationships/hyperlink" Target="https://bit.ly/31vTc7c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bit.ly/31vTc7c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8.png"/><Relationship Id="rId4" Type="http://schemas.openxmlformats.org/officeDocument/2006/relationships/hyperlink" Target="https://bit.ly/3JZ6zhq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://oleksa-tykhyi.1gb.ua/" TargetMode="Externa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://oleksa-tykhyi.1gb.ua/" TargetMode="Externa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://oleksa-tykhyi.1gb.ua/" TargetMode="Externa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2.jpeg"/><Relationship Id="rId4" Type="http://schemas.openxmlformats.org/officeDocument/2006/relationships/hyperlink" Target="http://oleksa-tykhyi.1gb.ua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3989" y="2024743"/>
            <a:ext cx="8038011" cy="1907175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uk-UA" sz="4400" spc="100" dirty="0" smtClean="0"/>
              <a:t>Олекса Тихий (1927-1984) </a:t>
            </a:r>
            <a:br>
              <a:rPr lang="uk-UA" sz="4400" spc="100" dirty="0" smtClean="0"/>
            </a:br>
            <a:r>
              <a:rPr lang="uk-UA" sz="4400" spc="100" dirty="0" smtClean="0"/>
              <a:t>та його педагогічна </a:t>
            </a:r>
            <a:r>
              <a:rPr lang="uk-UA" sz="4400" spc="100" dirty="0" err="1" smtClean="0"/>
              <a:t>візія</a:t>
            </a:r>
            <a:r>
              <a:rPr lang="uk-UA" sz="4400" dirty="0" smtClean="0"/>
              <a:t/>
            </a:r>
            <a:br>
              <a:rPr lang="uk-UA" sz="4400" dirty="0" smtClean="0"/>
            </a:br>
            <a:endParaRPr lang="ru-RU" sz="4400" dirty="0"/>
          </a:p>
        </p:txBody>
      </p:sp>
      <p:sp>
        <p:nvSpPr>
          <p:cNvPr id="4" name="Підзаголовок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7051" y="3631475"/>
            <a:ext cx="8024949" cy="587828"/>
          </a:xfrm>
        </p:spPr>
        <p:txBody>
          <a:bodyPr rtlCol="0"/>
          <a:lstStyle/>
          <a:p>
            <a:pPr rtl="0"/>
            <a:r>
              <a:rPr lang="uk-UA" sz="2700" b="1" dirty="0" smtClean="0"/>
              <a:t> </a:t>
            </a:r>
            <a:r>
              <a:rPr lang="uk-UA" sz="2700" b="1" dirty="0" smtClean="0"/>
              <a:t>Олександр </a:t>
            </a:r>
            <a:r>
              <a:rPr lang="uk-UA" sz="2700" b="1" dirty="0" err="1" smtClean="0"/>
              <a:t>Міхно</a:t>
            </a:r>
            <a:r>
              <a:rPr lang="uk-UA" sz="2700" b="1" dirty="0" smtClean="0"/>
              <a:t> </a:t>
            </a:r>
            <a:endParaRPr lang="uk-UA" sz="2700" b="1" dirty="0"/>
          </a:p>
        </p:txBody>
      </p:sp>
      <p:pic>
        <p:nvPicPr>
          <p:cNvPr id="1026" name="Picture 2" descr="C:\Users\alexand\Desktop\New logo\лого (png)\blu_uk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06900" y="0"/>
            <a:ext cx="3564090" cy="2520000"/>
          </a:xfrm>
          <a:prstGeom prst="rect">
            <a:avLst/>
          </a:prstGeom>
          <a:noFill/>
        </p:spPr>
      </p:pic>
      <p:pic>
        <p:nvPicPr>
          <p:cNvPr id="1027" name="Picture 3" descr="C:\Users\alexand\Desktop\New logo\лого (png)\grin_ukr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627910" y="0"/>
            <a:ext cx="3564090" cy="2520000"/>
          </a:xfrm>
          <a:prstGeom prst="rect">
            <a:avLst/>
          </a:prstGeom>
          <a:noFill/>
        </p:spPr>
      </p:pic>
      <p:pic>
        <p:nvPicPr>
          <p:cNvPr id="1030" name="Picture 6" descr="C:\Users\alexand\Desktop\New logo\лого (png)\grin_en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627910" y="4338000"/>
            <a:ext cx="3564090" cy="2520000"/>
          </a:xfrm>
          <a:prstGeom prst="rect">
            <a:avLst/>
          </a:prstGeom>
          <a:noFill/>
        </p:spPr>
      </p:pic>
      <p:pic>
        <p:nvPicPr>
          <p:cNvPr id="1031" name="Picture 7" descr="C:\Users\alexand\Desktop\New logo\лого (png)\blu_eng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50145" y="4338000"/>
            <a:ext cx="3564090" cy="2520000"/>
          </a:xfrm>
          <a:prstGeom prst="rect">
            <a:avLst/>
          </a:prstGeom>
          <a:noFill/>
        </p:spPr>
      </p:pic>
      <p:pic>
        <p:nvPicPr>
          <p:cNvPr id="27650" name="Picture 2" descr="http://oleksa-tykhyi.1gb.ua/wp-content/uploads/2019/12/79974556_3102174623129586_586101553723604992_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4506686" cy="6701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99232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10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pic>
        <p:nvPicPr>
          <p:cNvPr id="8" name="Рисунок 7" descr="blu_e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45871" y="0"/>
            <a:ext cx="2546129" cy="1800000"/>
          </a:xfrm>
          <a:prstGeom prst="rect">
            <a:avLst/>
          </a:prstGeom>
        </p:spPr>
      </p:pic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58" name="AutoShape 2" descr="Олекса Тихий"/>
          <p:cNvSpPr>
            <a:spLocks noChangeAspect="1" noChangeArrowheads="1"/>
          </p:cNvSpPr>
          <p:nvPr/>
        </p:nvSpPr>
        <p:spPr bwMode="auto">
          <a:xfrm>
            <a:off x="155575" y="-2408238"/>
            <a:ext cx="5676900" cy="502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600891" y="1436914"/>
            <a:ext cx="9431383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2400" b="1" dirty="0" smtClean="0"/>
              <a:t>Лист до Голови Президії ВР УРСР (1973)</a:t>
            </a:r>
          </a:p>
          <a:p>
            <a:endParaRPr lang="uk-UA" sz="2400" dirty="0" smtClean="0"/>
          </a:p>
          <a:p>
            <a:r>
              <a:rPr lang="uk-UA" sz="2800" dirty="0" err="1" smtClean="0"/>
              <a:t>“Чи</a:t>
            </a:r>
            <a:r>
              <a:rPr lang="uk-UA" sz="2800" dirty="0" smtClean="0"/>
              <a:t> буде Донеччина через 10–20 літ складовою частиною української нації як форми спільності людей, об`єднаних єдиною територією, мовою, внутрішніми економічними зв`язками, певними рисами культури і характеру? Думається, що не буде, якщо основний елемент духовної культури – мова – буде так інтенсивно </a:t>
            </a:r>
            <a:r>
              <a:rPr lang="uk-UA" sz="2800" dirty="0" err="1" smtClean="0"/>
              <a:t>витіснюватись</a:t>
            </a:r>
            <a:r>
              <a:rPr lang="uk-UA" sz="2800" dirty="0" smtClean="0"/>
              <a:t> у всіх сферах життя, особливо в закладах освіти»</a:t>
            </a:r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11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" name="Рисунок 10" descr="Vypusknyk-O.-Tyhyj-768x540.jpg"/>
          <p:cNvPicPr>
            <a:picLocks noChangeAspect="1"/>
          </p:cNvPicPr>
          <p:nvPr/>
        </p:nvPicPr>
        <p:blipFill>
          <a:blip r:embed="rId3"/>
          <a:srcRect l="2634" t="7429" r="2411" b="5714"/>
          <a:stretch>
            <a:fillRect/>
          </a:stretch>
        </p:blipFill>
        <p:spPr>
          <a:xfrm>
            <a:off x="-1" y="0"/>
            <a:ext cx="10662987" cy="6858000"/>
          </a:xfrm>
          <a:prstGeom prst="rect">
            <a:avLst/>
          </a:prstGeom>
        </p:spPr>
      </p:pic>
      <p:pic>
        <p:nvPicPr>
          <p:cNvPr id="8" name="Рисунок 7" descr="blu_eng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645871" y="0"/>
            <a:ext cx="2546129" cy="1800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607041" y="1502688"/>
            <a:ext cx="1584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Фото випускників вечірньої школи СШРМ №3, 24.05.1966, </a:t>
            </a:r>
            <a:r>
              <a:rPr lang="uk-UA" dirty="0" err="1" smtClean="0"/>
              <a:t>Олексієво-Дружківка</a:t>
            </a:r>
            <a:r>
              <a:rPr lang="uk-UA" dirty="0" smtClean="0"/>
              <a:t> </a:t>
            </a:r>
          </a:p>
          <a:p>
            <a:r>
              <a:rPr lang="uk-UA" dirty="0" smtClean="0"/>
              <a:t>(М. </a:t>
            </a:r>
            <a:r>
              <a:rPr lang="uk-UA" dirty="0" err="1" smtClean="0"/>
              <a:t>Микитюк</a:t>
            </a:r>
            <a:r>
              <a:rPr lang="uk-UA" dirty="0" smtClean="0"/>
              <a:t> другий зліва від прапора, О. Тихий – п’ятий), </a:t>
            </a:r>
            <a:r>
              <a:rPr lang="uk-UA" i="1" dirty="0" smtClean="0"/>
              <a:t>Дружківський </a:t>
            </a:r>
            <a:r>
              <a:rPr lang="uk-UA" i="1" dirty="0" err="1" smtClean="0"/>
              <a:t>історико-художній</a:t>
            </a:r>
            <a:r>
              <a:rPr lang="uk-UA" i="1" dirty="0" smtClean="0"/>
              <a:t> музей</a:t>
            </a:r>
            <a:endParaRPr lang="uk-UA" i="1" dirty="0"/>
          </a:p>
        </p:txBody>
      </p:sp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12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" name="Рисунок 7" descr="blu_e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45871" y="0"/>
            <a:ext cx="2546129" cy="1800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92332" y="836483"/>
            <a:ext cx="86345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/>
              <a:t>Цитата:</a:t>
            </a:r>
            <a:r>
              <a:rPr lang="uk-UA" sz="2400" dirty="0" smtClean="0"/>
              <a:t> "Які в тебе багаті можливості дати тим нещасним сиротам, фізичним калікам знання, виховати в них добрий смак до життя, літератури, мистецтва та зробити їх повноцінними громадянами, які б жили і творили для прийдешнього, а не лише мучились би постійно думаючи про своє каліцтво»</a:t>
            </a:r>
          </a:p>
          <a:p>
            <a:pPr lvl="0"/>
            <a:endParaRPr lang="uk-UA" sz="2400" dirty="0" smtClean="0"/>
          </a:p>
          <a:p>
            <a:pPr lvl="0"/>
            <a:endParaRPr lang="uk-UA" sz="2400" dirty="0" smtClean="0"/>
          </a:p>
          <a:p>
            <a:r>
              <a:rPr lang="uk-UA" sz="2400" b="1" dirty="0" smtClean="0"/>
              <a:t>Педагогічна ідея: </a:t>
            </a:r>
            <a:r>
              <a:rPr lang="uk-UA" sz="2400" dirty="0" smtClean="0"/>
              <a:t>освіта має бути повною, не обмежуватися лише навчанням, а й охоплювати естетичне, моральне та соціальне виховання дітей - розвиток доброго смаку до життя, літератури, мистецтва та формування їх як повноцінних громадян</a:t>
            </a:r>
          </a:p>
          <a:p>
            <a:endParaRPr lang="uk-UA" i="1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9802905" y="2783541"/>
            <a:ext cx="220303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Лист Миколі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Микитюку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(директору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Олексієво-Дружківської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школи-інтернату)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latin typeface="+mj-lt"/>
                <a:cs typeface="Arial" pitchFamily="34" charset="0"/>
              </a:rPr>
              <a:t>1974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13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" name="Рисунок 7" descr="blu_e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45871" y="0"/>
            <a:ext cx="2546129" cy="1800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53143" y="1881511"/>
            <a:ext cx="86345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/>
              <a:t>Цитата:</a:t>
            </a:r>
            <a:r>
              <a:rPr lang="uk-UA" sz="2400" dirty="0" smtClean="0"/>
              <a:t> "Не діти для нас, а ми для </a:t>
            </a:r>
            <a:r>
              <a:rPr lang="uk-UA" sz="2400" dirty="0" err="1" smtClean="0"/>
              <a:t>дітей“</a:t>
            </a:r>
            <a:endParaRPr lang="uk-UA" sz="2400" dirty="0" smtClean="0"/>
          </a:p>
          <a:p>
            <a:pPr lvl="0"/>
            <a:endParaRPr lang="uk-UA" sz="2400" dirty="0" smtClean="0"/>
          </a:p>
          <a:p>
            <a:pPr lvl="0"/>
            <a:endParaRPr lang="uk-UA" sz="2400" dirty="0" smtClean="0"/>
          </a:p>
          <a:p>
            <a:pPr lvl="0"/>
            <a:endParaRPr lang="uk-UA" sz="2400" dirty="0" smtClean="0"/>
          </a:p>
          <a:p>
            <a:r>
              <a:rPr lang="uk-UA" sz="2400" b="1" dirty="0" smtClean="0"/>
              <a:t>Педагогічна ідея:</a:t>
            </a:r>
            <a:r>
              <a:rPr lang="uk-UA" sz="2400" dirty="0" smtClean="0"/>
              <a:t> Виховання дітей має базуватися на ідеї, що педагогічний та технічний персонал існують для допомоги дітям у їхньому розвитку, а не навпаки.</a:t>
            </a:r>
            <a:endParaRPr lang="uk-UA" i="1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802905" y="2783541"/>
            <a:ext cx="220303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Лист Миколі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Микитюку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(директору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Олексієво-Дружківської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школи-інтернату)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latin typeface="+mj-lt"/>
                <a:cs typeface="Arial" pitchFamily="34" charset="0"/>
              </a:rPr>
              <a:t>1974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14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" name="Рисунок 7" descr="blu_e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45871" y="0"/>
            <a:ext cx="2546129" cy="1800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53143" y="1881511"/>
            <a:ext cx="86345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/>
              <a:t>Цитата:</a:t>
            </a:r>
            <a:r>
              <a:rPr lang="uk-UA" sz="2400" dirty="0" smtClean="0"/>
              <a:t> "Найкраще виховані ті, кого найменше </a:t>
            </a:r>
            <a:r>
              <a:rPr lang="uk-UA" sz="2400" dirty="0" err="1" smtClean="0"/>
              <a:t>'виховують'.“</a:t>
            </a:r>
            <a:endParaRPr lang="uk-UA" sz="2400" dirty="0" smtClean="0"/>
          </a:p>
          <a:p>
            <a:pPr lvl="0"/>
            <a:endParaRPr lang="uk-UA" sz="2400" dirty="0" smtClean="0"/>
          </a:p>
          <a:p>
            <a:pPr lvl="0"/>
            <a:endParaRPr lang="uk-UA" sz="2400" dirty="0" smtClean="0"/>
          </a:p>
          <a:p>
            <a:pPr lvl="0"/>
            <a:endParaRPr lang="uk-UA" sz="2400" dirty="0" smtClean="0"/>
          </a:p>
          <a:p>
            <a:r>
              <a:rPr lang="uk-UA" sz="2400" b="1" dirty="0" smtClean="0"/>
              <a:t>Педагогічна ідея:</a:t>
            </a:r>
            <a:r>
              <a:rPr lang="uk-UA" sz="2400" dirty="0" smtClean="0"/>
              <a:t> Важливість самовиховання та створення умов для розвитку самостійності та ініціативи у дітей. Позитивний вплив від надмірного втручання та контролю може сприяти формуванню в них внутрішньої мотивації та самореалізації</a:t>
            </a:r>
            <a:endParaRPr lang="uk-UA" sz="24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802905" y="2783541"/>
            <a:ext cx="220303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Лист Миколі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Микитюку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(директору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Олексієво-Дружківської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школи-інтернату)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latin typeface="+mj-lt"/>
                <a:cs typeface="Arial" pitchFamily="34" charset="0"/>
              </a:rPr>
              <a:t>1974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15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" name="Рисунок 7" descr="blu_e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45871" y="0"/>
            <a:ext cx="2546129" cy="1800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66206" y="1398186"/>
            <a:ext cx="86345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/>
              <a:t>Цитата:</a:t>
            </a:r>
            <a:r>
              <a:rPr lang="uk-UA" sz="2400" dirty="0" smtClean="0"/>
              <a:t> "Перше, над чим варто задуматися і провести в життя – це відмовитись від домашніх </a:t>
            </a:r>
            <a:r>
              <a:rPr lang="uk-UA" sz="2400" dirty="0" err="1" smtClean="0"/>
              <a:t>завдань“</a:t>
            </a:r>
            <a:endParaRPr lang="uk-UA" sz="2400" dirty="0" smtClean="0"/>
          </a:p>
          <a:p>
            <a:pPr lvl="0"/>
            <a:endParaRPr lang="uk-UA" sz="2400" dirty="0" smtClean="0"/>
          </a:p>
          <a:p>
            <a:pPr lvl="0"/>
            <a:endParaRPr lang="uk-UA" sz="2400" dirty="0" smtClean="0"/>
          </a:p>
          <a:p>
            <a:r>
              <a:rPr lang="uk-UA" sz="2400" b="1" dirty="0" smtClean="0"/>
              <a:t>Педагогічна ідея:</a:t>
            </a:r>
            <a:r>
              <a:rPr lang="uk-UA" sz="2400" dirty="0" smtClean="0"/>
              <a:t> Важливість перегляду традиційних підходів до навчання, зокрема, відмова від надмірного завантаження учнів домашніми завданнями. Це сприяє звільненню часу для більш творчого та поглибленого вивчення матеріалу та організації позакласних заходів</a:t>
            </a:r>
          </a:p>
          <a:p>
            <a:endParaRPr lang="uk-UA" sz="24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802905" y="2783541"/>
            <a:ext cx="220303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Лист Миколі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Микитюку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(директору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Олексієво-Дружківської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школи-інтернату)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latin typeface="+mj-lt"/>
                <a:cs typeface="Arial" pitchFamily="34" charset="0"/>
              </a:rPr>
              <a:t>1974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16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" name="Рисунок 7" descr="blu_e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45871" y="0"/>
            <a:ext cx="2546129" cy="1800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66206" y="1398186"/>
            <a:ext cx="86345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/>
              <a:t>Цитата:</a:t>
            </a:r>
            <a:r>
              <a:rPr lang="uk-UA" sz="2400" dirty="0" smtClean="0"/>
              <a:t> "Виховання дітей дуже складний багатогранний процес, у якому беруть участь батьки, школа, середовище, серед якого дитина знаходиться, література, радіо і </a:t>
            </a:r>
            <a:r>
              <a:rPr lang="uk-UA" sz="2400" dirty="0" err="1" smtClean="0"/>
              <a:t>т.д.“</a:t>
            </a:r>
            <a:endParaRPr lang="uk-UA" sz="2400" dirty="0" smtClean="0"/>
          </a:p>
          <a:p>
            <a:pPr lvl="0"/>
            <a:endParaRPr lang="uk-UA" sz="2400" dirty="0" smtClean="0"/>
          </a:p>
          <a:p>
            <a:pPr lvl="0"/>
            <a:endParaRPr lang="uk-UA" sz="2400" dirty="0" smtClean="0"/>
          </a:p>
          <a:p>
            <a:r>
              <a:rPr lang="uk-UA" sz="2400" b="1" dirty="0" smtClean="0"/>
              <a:t>Педагогічна ідея:</a:t>
            </a:r>
            <a:r>
              <a:rPr lang="uk-UA" sz="2400" dirty="0" smtClean="0"/>
              <a:t> Виховання дитини є комплексним процесом, що включає в себе вплив різних чинників, таких як сім'я, школа, культурне середовище тощо. Важливо враховувати всі аспекти життя дитини у формуванні її особистості.</a:t>
            </a:r>
          </a:p>
          <a:p>
            <a:endParaRPr lang="uk-UA" sz="24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802905" y="2783541"/>
            <a:ext cx="220303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Лист Миколі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Микитюку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(директору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Олексієво-Дружківської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школи-інтернату)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latin typeface="+mj-lt"/>
                <a:cs typeface="Arial" pitchFamily="34" charset="0"/>
              </a:rPr>
              <a:t>1974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17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" name="Рисунок 7" descr="blu_e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45871" y="0"/>
            <a:ext cx="2546129" cy="1800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66206" y="1398186"/>
            <a:ext cx="86345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/>
              <a:t>Цитата:</a:t>
            </a:r>
            <a:r>
              <a:rPr lang="uk-UA" sz="2400" dirty="0" smtClean="0"/>
              <a:t> "Почати можна було б з того, щоб розселити дітей у спальнях не по класах, не за віком, а тих із тими, хто до кого тягнеться, хто з ким дружить, хто кого </a:t>
            </a:r>
            <a:r>
              <a:rPr lang="uk-UA" sz="2400" dirty="0" err="1" smtClean="0"/>
              <a:t>любить“</a:t>
            </a:r>
            <a:endParaRPr lang="uk-UA" sz="2400" dirty="0" smtClean="0"/>
          </a:p>
          <a:p>
            <a:pPr lvl="0"/>
            <a:endParaRPr lang="uk-UA" sz="2400" dirty="0" smtClean="0"/>
          </a:p>
          <a:p>
            <a:pPr lvl="0"/>
            <a:endParaRPr lang="uk-UA" sz="2400" dirty="0" smtClean="0"/>
          </a:p>
          <a:p>
            <a:r>
              <a:rPr lang="uk-UA" sz="2400" b="1" dirty="0" smtClean="0"/>
              <a:t>Педагогічна ідея:</a:t>
            </a:r>
            <a:r>
              <a:rPr lang="uk-UA" sz="2400" dirty="0" smtClean="0"/>
              <a:t> Формування сприятливого середовища для соціального розвитку дітей, що ґрунтується на створенні умов для дружби, взаєморозуміння та підтримки між ними. Важливо сприяти побудові позитивних міжособистісних відносин у колективі</a:t>
            </a:r>
          </a:p>
          <a:p>
            <a:endParaRPr lang="uk-UA" sz="24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802905" y="2783541"/>
            <a:ext cx="220303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Лист Миколі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Микитюку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(директору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Олексієво-Дружківської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школи-інтернату)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latin typeface="+mj-lt"/>
                <a:cs typeface="Arial" pitchFamily="34" charset="0"/>
              </a:rPr>
              <a:t>1974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18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" name="Рисунок 7" descr="blu_e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45871" y="0"/>
            <a:ext cx="2546129" cy="1800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66206" y="1398186"/>
            <a:ext cx="86345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/>
              <a:t>Цитата:</a:t>
            </a:r>
            <a:r>
              <a:rPr lang="uk-UA" sz="2400" dirty="0" smtClean="0"/>
              <a:t> "Абсолютно необхідно перетворити інтернат на десятирічку і вести своїх вихованців до </a:t>
            </a:r>
            <a:r>
              <a:rPr lang="uk-UA" sz="2400" dirty="0" err="1" smtClean="0"/>
              <a:t>вуза</a:t>
            </a:r>
            <a:r>
              <a:rPr lang="uk-UA" sz="2400" dirty="0" smtClean="0"/>
              <a:t>, прямо на роботу, а може й </a:t>
            </a:r>
            <a:r>
              <a:rPr lang="uk-UA" sz="2400" dirty="0" err="1" smtClean="0"/>
              <a:t>заміж“</a:t>
            </a:r>
            <a:endParaRPr lang="uk-UA" sz="2400" dirty="0" smtClean="0"/>
          </a:p>
          <a:p>
            <a:pPr lvl="0"/>
            <a:endParaRPr lang="uk-UA" sz="2400" dirty="0" smtClean="0"/>
          </a:p>
          <a:p>
            <a:pPr lvl="0"/>
            <a:endParaRPr lang="uk-UA" sz="2400" dirty="0" smtClean="0"/>
          </a:p>
          <a:p>
            <a:pPr lvl="0"/>
            <a:endParaRPr lang="uk-UA" sz="2400" dirty="0" smtClean="0"/>
          </a:p>
          <a:p>
            <a:r>
              <a:rPr lang="uk-UA" sz="2400" b="1" dirty="0" smtClean="0"/>
              <a:t>Педагогічна ідея:</a:t>
            </a:r>
            <a:r>
              <a:rPr lang="uk-UA" sz="2400" dirty="0" smtClean="0"/>
              <a:t> Підготовка дітей до життя поза інтернатом передбачає надання їм не лише освіти, а й практичних навичок та навичок соціальної адаптації. Важливо створити умови для їхнього успішного виходу у самостійне життя та професійного розвитку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19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pic>
        <p:nvPicPr>
          <p:cNvPr id="8" name="Рисунок 7" descr="blu_e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45871" y="0"/>
            <a:ext cx="2546129" cy="1800000"/>
          </a:xfrm>
          <a:prstGeom prst="rect">
            <a:avLst/>
          </a:prstGeom>
        </p:spPr>
      </p:pic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58" name="AutoShape 2" descr="Олекса Тихий"/>
          <p:cNvSpPr>
            <a:spLocks noChangeAspect="1" noChangeArrowheads="1"/>
          </p:cNvSpPr>
          <p:nvPr/>
        </p:nvSpPr>
        <p:spPr bwMode="auto">
          <a:xfrm>
            <a:off x="155575" y="-2408238"/>
            <a:ext cx="5676900" cy="502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705394" y="1031966"/>
            <a:ext cx="943138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2400" b="1" dirty="0" smtClean="0"/>
              <a:t>На перехресті думок (1975)</a:t>
            </a:r>
          </a:p>
          <a:p>
            <a:r>
              <a:rPr lang="uk-UA" sz="2400" dirty="0" smtClean="0"/>
              <a:t>Редакції газети "</a:t>
            </a:r>
            <a:r>
              <a:rPr lang="uk-UA" sz="2400" dirty="0" err="1" smtClean="0"/>
              <a:t>Известия</a:t>
            </a:r>
            <a:r>
              <a:rPr lang="uk-UA" sz="2400" dirty="0" smtClean="0"/>
              <a:t>", " Радянська </a:t>
            </a:r>
            <a:r>
              <a:rPr lang="uk-UA" sz="2400" dirty="0" err="1" smtClean="0"/>
              <a:t>освіта“</a:t>
            </a:r>
            <a:endParaRPr lang="uk-UA" sz="2400" dirty="0" smtClean="0"/>
          </a:p>
          <a:p>
            <a:endParaRPr lang="uk-UA" sz="2400" dirty="0" smtClean="0"/>
          </a:p>
          <a:p>
            <a:r>
              <a:rPr lang="uk-UA" sz="2400" dirty="0" smtClean="0"/>
              <a:t>У статті актуалізовано кілька проблем тогочасної школи:</a:t>
            </a:r>
          </a:p>
          <a:p>
            <a:endParaRPr lang="uk-UA" sz="2400" dirty="0" smtClean="0"/>
          </a:p>
          <a:p>
            <a:pPr marL="457200" lvl="0" indent="-457200">
              <a:buFont typeface="Arial" pitchFamily="34" charset="0"/>
              <a:buChar char="•"/>
            </a:pPr>
            <a:r>
              <a:rPr lang="uk-UA" sz="2400" dirty="0" smtClean="0"/>
              <a:t>Навчання учнів з різним рівнем підготовки в одному класі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uk-UA" sz="2400" dirty="0" smtClean="0"/>
              <a:t>Організація навчального простору в школі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uk-UA" sz="2400" dirty="0" smtClean="0"/>
              <a:t>Естетичне виховання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uk-UA" sz="2400" dirty="0" smtClean="0"/>
              <a:t>Кількість учителів та навантаження на учня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uk-UA" sz="2400" dirty="0" smtClean="0"/>
              <a:t>Домашні завдання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uk-UA" sz="2400" dirty="0" smtClean="0"/>
              <a:t>Навчання в суботу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sz="2400" dirty="0" smtClean="0"/>
              <a:t>Фахова орієнтація учнів</a:t>
            </a:r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2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" name="Рисунок 8" descr="2_5292232361096792375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20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58" name="AutoShape 2" descr="Олекса Тихий"/>
          <p:cNvSpPr>
            <a:spLocks noChangeAspect="1" noChangeArrowheads="1"/>
          </p:cNvSpPr>
          <p:nvPr/>
        </p:nvSpPr>
        <p:spPr bwMode="auto">
          <a:xfrm>
            <a:off x="155575" y="-2408238"/>
            <a:ext cx="5676900" cy="502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822960" y="287383"/>
            <a:ext cx="943138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2400" b="1" dirty="0" smtClean="0"/>
              <a:t>Домашні завдання (1975)</a:t>
            </a:r>
          </a:p>
          <a:p>
            <a:endParaRPr lang="uk-UA" sz="2800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6572" y="835297"/>
          <a:ext cx="11573690" cy="5537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9485"/>
                <a:gridCol w="7524205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Плюси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Мінуси 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uk-UA" sz="1900" b="1" dirty="0" smtClean="0"/>
                        <a:t>Закріплення </a:t>
                      </a:r>
                      <a:r>
                        <a:rPr lang="uk-UA" sz="1900" b="1" dirty="0"/>
                        <a:t>вивченого матеріалу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900" b="1" dirty="0" smtClean="0"/>
                        <a:t>Не </a:t>
                      </a:r>
                      <a:r>
                        <a:rPr lang="ru-RU" sz="1900" b="1" dirty="0" err="1"/>
                        <a:t>всі</a:t>
                      </a:r>
                      <a:r>
                        <a:rPr lang="ru-RU" sz="1900" b="1" dirty="0"/>
                        <a:t> </a:t>
                      </a:r>
                      <a:r>
                        <a:rPr lang="ru-RU" sz="1900" b="1" dirty="0" err="1"/>
                        <a:t>діти</a:t>
                      </a:r>
                      <a:r>
                        <a:rPr lang="ru-RU" sz="1900" b="1" dirty="0"/>
                        <a:t> </a:t>
                      </a:r>
                      <a:r>
                        <a:rPr lang="ru-RU" sz="1900" b="1" dirty="0" err="1"/>
                        <a:t>мають</a:t>
                      </a:r>
                      <a:r>
                        <a:rPr lang="ru-RU" sz="1900" b="1" dirty="0"/>
                        <a:t> </a:t>
                      </a:r>
                      <a:r>
                        <a:rPr lang="ru-RU" sz="1900" b="1" dirty="0" err="1"/>
                        <a:t>умови</a:t>
                      </a:r>
                      <a:r>
                        <a:rPr lang="ru-RU" sz="1900" b="1" dirty="0"/>
                        <a:t> для </a:t>
                      </a:r>
                      <a:r>
                        <a:rPr lang="ru-RU" sz="1900" b="1" dirty="0" err="1"/>
                        <a:t>виконання</a:t>
                      </a:r>
                      <a:r>
                        <a:rPr lang="ru-RU" sz="1900" b="1" dirty="0"/>
                        <a:t> </a:t>
                      </a:r>
                      <a:r>
                        <a:rPr lang="ru-RU" sz="1900" b="1" dirty="0" err="1"/>
                        <a:t>завдань</a:t>
                      </a:r>
                      <a:endParaRPr lang="ru-RU" sz="19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ru-RU" sz="1900" b="1" dirty="0" err="1" smtClean="0"/>
                        <a:t>Розвиток</a:t>
                      </a:r>
                      <a:r>
                        <a:rPr lang="ru-RU" sz="1900" b="1" dirty="0" smtClean="0"/>
                        <a:t> </a:t>
                      </a:r>
                      <a:r>
                        <a:rPr lang="ru-RU" sz="1900" b="1" dirty="0" err="1"/>
                        <a:t>навичок</a:t>
                      </a:r>
                      <a:r>
                        <a:rPr lang="ru-RU" sz="1900" b="1" dirty="0"/>
                        <a:t> </a:t>
                      </a:r>
                      <a:r>
                        <a:rPr lang="ru-RU" sz="1900" b="1" dirty="0" err="1"/>
                        <a:t>самостійної</a:t>
                      </a:r>
                      <a:r>
                        <a:rPr lang="ru-RU" sz="1900" b="1" dirty="0"/>
                        <a:t> </a:t>
                      </a:r>
                      <a:endParaRPr lang="ru-RU" sz="1900" b="1" dirty="0" smtClean="0"/>
                    </a:p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ru-RU" sz="1900" b="1" dirty="0" err="1" smtClean="0"/>
                        <a:t>роботи</a:t>
                      </a:r>
                      <a:endParaRPr lang="ru-RU" sz="1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900" b="1" dirty="0" smtClean="0"/>
                        <a:t>Не </a:t>
                      </a:r>
                      <a:r>
                        <a:rPr lang="ru-RU" sz="1900" b="1" dirty="0" err="1" smtClean="0"/>
                        <a:t>всі</a:t>
                      </a:r>
                      <a:r>
                        <a:rPr lang="ru-RU" sz="1900" b="1" dirty="0" smtClean="0"/>
                        <a:t> </a:t>
                      </a:r>
                      <a:r>
                        <a:rPr lang="ru-RU" sz="1900" b="1" dirty="0" err="1" smtClean="0"/>
                        <a:t>діти</a:t>
                      </a:r>
                      <a:r>
                        <a:rPr lang="ru-RU" sz="1900" b="1" dirty="0" smtClean="0"/>
                        <a:t> </a:t>
                      </a:r>
                      <a:r>
                        <a:rPr lang="ru-RU" sz="1900" b="1" dirty="0" err="1" smtClean="0"/>
                        <a:t>уміють</a:t>
                      </a:r>
                      <a:r>
                        <a:rPr lang="ru-RU" sz="1900" b="1" dirty="0" smtClean="0"/>
                        <a:t> </a:t>
                      </a:r>
                      <a:r>
                        <a:rPr lang="ru-RU" sz="1900" b="1" dirty="0" err="1" smtClean="0"/>
                        <a:t>працювати</a:t>
                      </a:r>
                      <a:r>
                        <a:rPr lang="ru-RU" sz="1900" b="1" dirty="0" smtClean="0"/>
                        <a:t> </a:t>
                      </a:r>
                      <a:r>
                        <a:rPr lang="ru-RU" sz="1900" b="1" dirty="0" err="1" smtClean="0"/>
                        <a:t>самостійно</a:t>
                      </a:r>
                      <a:endParaRPr lang="ru-RU" sz="19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uk-UA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Проведення вільного</a:t>
                      </a:r>
                      <a:r>
                        <a:rPr lang="uk-UA" sz="1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часу з </a:t>
                      </a:r>
                    </a:p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uk-UA" sz="1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користю</a:t>
                      </a:r>
                      <a:endParaRPr lang="ru-RU" sz="1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err="1" smtClean="0"/>
                        <a:t>Можливість</a:t>
                      </a:r>
                      <a:r>
                        <a:rPr lang="ru-RU" sz="1900" b="1" dirty="0" smtClean="0"/>
                        <a:t> </a:t>
                      </a:r>
                      <a:r>
                        <a:rPr lang="ru-RU" sz="1900" b="1" dirty="0" err="1" smtClean="0"/>
                        <a:t>байдикування</a:t>
                      </a:r>
                      <a:r>
                        <a:rPr lang="ru-RU" sz="1900" b="1" dirty="0" smtClean="0"/>
                        <a:t> на уроках </a:t>
                      </a:r>
                      <a:r>
                        <a:rPr lang="ru-RU" sz="1900" b="1" dirty="0" err="1" smtClean="0"/>
                        <a:t>з</a:t>
                      </a:r>
                      <a:r>
                        <a:rPr lang="ru-RU" sz="1900" b="1" dirty="0" smtClean="0"/>
                        <a:t> </a:t>
                      </a:r>
                      <a:r>
                        <a:rPr lang="ru-RU" sz="1900" b="1" dirty="0" err="1" smtClean="0"/>
                        <a:t>виправданням</a:t>
                      </a:r>
                      <a:r>
                        <a:rPr lang="ru-RU" sz="1900" b="1" dirty="0" smtClean="0"/>
                        <a:t> «</a:t>
                      </a:r>
                      <a:r>
                        <a:rPr lang="ru-RU" sz="1900" b="1" dirty="0" err="1" smtClean="0"/>
                        <a:t>удома</a:t>
                      </a:r>
                      <a:r>
                        <a:rPr lang="ru-RU" sz="1900" b="1" dirty="0" smtClean="0"/>
                        <a:t> </a:t>
                      </a:r>
                      <a:r>
                        <a:rPr lang="ru-RU" sz="1900" b="1" dirty="0" err="1" smtClean="0"/>
                        <a:t>вивчу</a:t>
                      </a:r>
                      <a:r>
                        <a:rPr lang="ru-RU" sz="1900" b="1" dirty="0" smtClean="0"/>
                        <a:t>»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uk-UA" sz="1900" b="1" dirty="0" smtClean="0"/>
                        <a:t>Стимулювання </a:t>
                      </a:r>
                      <a:r>
                        <a:rPr lang="uk-UA" sz="1900" b="1" dirty="0"/>
                        <a:t>відповідальності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err="1" smtClean="0"/>
                        <a:t>Відволікання</a:t>
                      </a:r>
                      <a:r>
                        <a:rPr lang="ru-RU" sz="1900" b="1" dirty="0" smtClean="0"/>
                        <a:t> </a:t>
                      </a:r>
                      <a:r>
                        <a:rPr lang="ru-RU" sz="1900" b="1" dirty="0" err="1" smtClean="0"/>
                        <a:t>від</a:t>
                      </a:r>
                      <a:r>
                        <a:rPr lang="ru-RU" sz="1900" b="1" dirty="0" smtClean="0"/>
                        <a:t> </a:t>
                      </a:r>
                      <a:r>
                        <a:rPr lang="ru-RU" sz="1900" b="1" dirty="0" err="1" smtClean="0"/>
                        <a:t>улюблених</a:t>
                      </a:r>
                      <a:r>
                        <a:rPr lang="ru-RU" sz="1900" b="1" dirty="0" smtClean="0"/>
                        <a:t> справ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buFont typeface="+mj-lt"/>
                        <a:buNone/>
                      </a:pPr>
                      <a:r>
                        <a:rPr lang="ru-RU" sz="1900" b="1" dirty="0" err="1" smtClean="0"/>
                        <a:t>Можливість</a:t>
                      </a:r>
                      <a:r>
                        <a:rPr lang="ru-RU" sz="1900" b="1" dirty="0" smtClean="0"/>
                        <a:t> учителям </a:t>
                      </a:r>
                      <a:r>
                        <a:rPr lang="ru-RU" sz="1900" b="1" dirty="0" err="1" smtClean="0"/>
                        <a:t>зосередитись</a:t>
                      </a:r>
                      <a:endParaRPr lang="ru-RU" sz="1900" b="1" dirty="0" smtClean="0"/>
                    </a:p>
                    <a:p>
                      <a:pPr marL="342900" lvl="0" indent="-342900" algn="l">
                        <a:buFont typeface="+mj-lt"/>
                        <a:buNone/>
                      </a:pPr>
                      <a:r>
                        <a:rPr lang="ru-RU" sz="1900" b="1" dirty="0" smtClean="0"/>
                        <a:t>на </a:t>
                      </a:r>
                      <a:r>
                        <a:rPr lang="ru-RU" sz="1900" b="1" dirty="0"/>
                        <a:t>новому </a:t>
                      </a:r>
                      <a:r>
                        <a:rPr lang="ru-RU" sz="1900" b="1" baseline="0" dirty="0" smtClean="0"/>
                        <a:t> </a:t>
                      </a:r>
                      <a:r>
                        <a:rPr lang="ru-RU" sz="1900" b="1" dirty="0" err="1" smtClean="0"/>
                        <a:t>матеріалі</a:t>
                      </a:r>
                      <a:endParaRPr lang="ru-RU" sz="19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err="1" smtClean="0"/>
                        <a:t>Відсутність</a:t>
                      </a:r>
                      <a:r>
                        <a:rPr lang="ru-RU" sz="1900" b="1" dirty="0" smtClean="0"/>
                        <a:t> </a:t>
                      </a:r>
                      <a:r>
                        <a:rPr lang="ru-RU" sz="1900" b="1" dirty="0" err="1" smtClean="0"/>
                        <a:t>індивідуального</a:t>
                      </a:r>
                      <a:r>
                        <a:rPr lang="ru-RU" sz="1900" b="1" dirty="0" smtClean="0"/>
                        <a:t> </a:t>
                      </a:r>
                      <a:r>
                        <a:rPr lang="ru-RU" sz="1900" b="1" dirty="0" err="1" smtClean="0"/>
                        <a:t>підходу</a:t>
                      </a:r>
                      <a:r>
                        <a:rPr lang="ru-RU" sz="1900" b="1" dirty="0" smtClean="0"/>
                        <a:t> до </a:t>
                      </a:r>
                      <a:r>
                        <a:rPr lang="ru-RU" sz="1900" b="1" dirty="0" err="1" smtClean="0"/>
                        <a:t>учнів</a:t>
                      </a:r>
                      <a:endParaRPr lang="ru-RU" sz="1900" b="1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uk-UA" sz="1900" b="1" dirty="0" smtClean="0"/>
                        <a:t>Сприяння </a:t>
                      </a:r>
                      <a:r>
                        <a:rPr lang="uk-UA" sz="1900" b="1" dirty="0"/>
                        <a:t>дисципліні учнів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smtClean="0"/>
                        <a:t>Призводить до стресу та втрати інтересу до навчання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uk-U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smtClean="0"/>
                        <a:t>Обмеження вільного часу та можливостей для розвитку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uk-U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Звільнення учителів від обов'язку докладно викладати тему – «удома </a:t>
                      </a:r>
                      <a:r>
                        <a:rPr lang="uk-UA" sz="19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вивчіть”</a:t>
                      </a:r>
                      <a:endParaRPr lang="ru-RU" sz="19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uk-U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Віра батьків у святість школи та її непогрішність і заборона будь-яких занять, окрім шкільних завдань, чим спотворюються, збіднюються душі дітей</a:t>
                      </a:r>
                      <a:endParaRPr lang="ru-RU" sz="1900" b="1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blu_e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45871" y="0"/>
            <a:ext cx="2546129" cy="18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21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pic>
        <p:nvPicPr>
          <p:cNvPr id="8" name="Рисунок 7" descr="blu_e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45871" y="0"/>
            <a:ext cx="2546129" cy="1800000"/>
          </a:xfrm>
          <a:prstGeom prst="rect">
            <a:avLst/>
          </a:prstGeom>
        </p:spPr>
      </p:pic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58" name="AutoShape 2" descr="Олекса Тихий"/>
          <p:cNvSpPr>
            <a:spLocks noChangeAspect="1" noChangeArrowheads="1"/>
          </p:cNvSpPr>
          <p:nvPr/>
        </p:nvSpPr>
        <p:spPr bwMode="auto">
          <a:xfrm>
            <a:off x="155575" y="-2408238"/>
            <a:ext cx="5676900" cy="502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705394" y="1031966"/>
            <a:ext cx="9431383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2400" b="1" dirty="0" smtClean="0"/>
              <a:t>Думки про виховання</a:t>
            </a:r>
          </a:p>
          <a:p>
            <a:endParaRPr lang="uk-UA" sz="2400" dirty="0" smtClean="0"/>
          </a:p>
          <a:p>
            <a:r>
              <a:rPr lang="uk-UA" sz="2400" dirty="0" smtClean="0"/>
              <a:t>педагогічні нотатки й поради Олекси Тихого молодим матерям, </a:t>
            </a:r>
          </a:p>
          <a:p>
            <a:r>
              <a:rPr lang="uk-UA" sz="2400" dirty="0" smtClean="0"/>
              <a:t>як виховувати дітей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 у перші місяці життя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 від 3-4-х місяців до 2-х років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 від 2 до 5 років</a:t>
            </a:r>
          </a:p>
          <a:p>
            <a:endParaRPr lang="uk-UA" sz="2400" dirty="0" smtClean="0"/>
          </a:p>
          <a:p>
            <a:r>
              <a:rPr lang="uk-UA" sz="2400" dirty="0" smtClean="0"/>
              <a:t>думки</a:t>
            </a:r>
            <a:r>
              <a:rPr lang="uk-UA" sz="2400" b="1" dirty="0" smtClean="0"/>
              <a:t> </a:t>
            </a:r>
            <a:r>
              <a:rPr lang="uk-UA" sz="2400" dirty="0" smtClean="0"/>
              <a:t>щодо функціонування дитячих садків</a:t>
            </a:r>
          </a:p>
          <a:p>
            <a:endParaRPr lang="uk-UA" sz="2400" b="1" dirty="0" smtClean="0"/>
          </a:p>
          <a:p>
            <a:r>
              <a:rPr lang="uk-UA" sz="2400" dirty="0" smtClean="0"/>
              <a:t>міркування про навчання у віці 2-7 років</a:t>
            </a:r>
          </a:p>
          <a:p>
            <a:endParaRPr lang="uk-UA" sz="2400" dirty="0" smtClean="0"/>
          </a:p>
          <a:p>
            <a:endParaRPr lang="uk-UA" sz="2400" b="1" dirty="0" smtClean="0"/>
          </a:p>
          <a:p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22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pic>
        <p:nvPicPr>
          <p:cNvPr id="8" name="Рисунок 7" descr="blu_e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45871" y="0"/>
            <a:ext cx="2546129" cy="1800000"/>
          </a:xfrm>
          <a:prstGeom prst="rect">
            <a:avLst/>
          </a:prstGeom>
        </p:spPr>
      </p:pic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58" name="AutoShape 2" descr="Олекса Тихий"/>
          <p:cNvSpPr>
            <a:spLocks noChangeAspect="1" noChangeArrowheads="1"/>
          </p:cNvSpPr>
          <p:nvPr/>
        </p:nvSpPr>
        <p:spPr bwMode="auto">
          <a:xfrm>
            <a:off x="155575" y="-2408238"/>
            <a:ext cx="5676900" cy="502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378824" y="1071155"/>
            <a:ext cx="1163900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2400" b="1" dirty="0" smtClean="0"/>
              <a:t>Думки про виховання</a:t>
            </a:r>
            <a:endParaRPr lang="uk-UA" sz="2400" dirty="0" smtClean="0"/>
          </a:p>
          <a:p>
            <a:pPr algn="ctr"/>
            <a:r>
              <a:rPr lang="uk-UA" sz="2000" u="sng" dirty="0" smtClean="0"/>
              <a:t>функціонування дитячих садків (дошкільне виховання)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uk-UA" sz="2000" b="1" dirty="0" smtClean="0"/>
              <a:t>Соціальний аспект виховання</a:t>
            </a:r>
            <a:r>
              <a:rPr lang="uk-UA" sz="2000" dirty="0" smtClean="0"/>
              <a:t>: важливість спілкування та взаємодії між дітьми різного віку; недоліки - діти групуються лише за віком, що обмежує їх можливості спілкування та передачі досвіду.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uk-UA" sz="2000" b="1" dirty="0" smtClean="0"/>
              <a:t>Індивідуалізація навчання</a:t>
            </a:r>
            <a:r>
              <a:rPr lang="uk-UA" sz="2000" dirty="0" smtClean="0"/>
              <a:t>: недоліки - велика кількість дітей у групі ускладнює індивідуальну роботу з кожною дитиною та знижує рівень уваги до кожного окремого вихованця.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uk-UA" sz="2000" b="1" dirty="0" smtClean="0"/>
              <a:t>Функції дитячих установ</a:t>
            </a:r>
            <a:r>
              <a:rPr lang="uk-UA" sz="2000" dirty="0" smtClean="0"/>
              <a:t>: розрив між функціями дитячих садків як місць підготовки дітей до навчання й виховання та як місць забезпечення нагляду та догляду за ними.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uk-UA" sz="2000" b="1" dirty="0" smtClean="0"/>
              <a:t>Роль батьків</a:t>
            </a:r>
            <a:r>
              <a:rPr lang="uk-UA" sz="2000" dirty="0" smtClean="0"/>
              <a:t>: батьки мають активніше втручатися у виховний процес своїх дітей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uk-UA" sz="2000" b="1" dirty="0" smtClean="0"/>
              <a:t>Важливість національних традицій, мови та культури для повноцінного розвитку дитини.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uk-UA" sz="2400" b="1" dirty="0" smtClean="0"/>
          </a:p>
          <a:p>
            <a:pPr algn="ctr"/>
            <a:r>
              <a:rPr lang="uk-UA" sz="2000" u="sng" dirty="0" smtClean="0"/>
              <a:t>міркування про навчання у віці 2-7 років</a:t>
            </a:r>
          </a:p>
          <a:p>
            <a:pPr algn="ctr">
              <a:buFont typeface="Arial" pitchFamily="34" charset="0"/>
              <a:buChar char="•"/>
            </a:pPr>
            <a:r>
              <a:rPr lang="uk-UA" sz="2000" b="1" u="sng" dirty="0" smtClean="0"/>
              <a:t> </a:t>
            </a:r>
            <a:r>
              <a:rPr lang="uk-UA" sz="2000" b="1" dirty="0" smtClean="0"/>
              <a:t>Здатність до навчання</a:t>
            </a:r>
          </a:p>
          <a:p>
            <a:pPr algn="ctr">
              <a:buFont typeface="Arial" pitchFamily="34" charset="0"/>
              <a:buChar char="•"/>
            </a:pPr>
            <a:r>
              <a:rPr lang="uk-UA" sz="2000" b="1" dirty="0" smtClean="0"/>
              <a:t> Індивідуальний підхід </a:t>
            </a:r>
          </a:p>
          <a:p>
            <a:pPr algn="ctr">
              <a:buFont typeface="Arial" pitchFamily="34" charset="0"/>
              <a:buChar char="•"/>
            </a:pPr>
            <a:r>
              <a:rPr lang="uk-UA" sz="2000" b="1" dirty="0" smtClean="0"/>
              <a:t>Навчання через гру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 err="1" smtClean="0"/>
              <a:t>Відповідальність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дорослих</a:t>
            </a:r>
            <a:r>
              <a:rPr lang="ru-RU" sz="2000" dirty="0" smtClean="0"/>
              <a:t>: </a:t>
            </a:r>
            <a:r>
              <a:rPr lang="ru-RU" sz="2000" dirty="0" err="1" smtClean="0"/>
              <a:t>відповідальність</a:t>
            </a:r>
            <a:r>
              <a:rPr lang="ru-RU" sz="2000" dirty="0" smtClean="0"/>
              <a:t> за </a:t>
            </a:r>
            <a:r>
              <a:rPr lang="ru-RU" sz="2000" dirty="0" err="1" smtClean="0"/>
              <a:t>виховання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навчання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дітей</a:t>
            </a:r>
            <a:r>
              <a:rPr lang="ru-RU" sz="2000" dirty="0" smtClean="0"/>
              <a:t> </a:t>
            </a:r>
            <a:r>
              <a:rPr lang="ru-RU" sz="2000" dirty="0" err="1" smtClean="0"/>
              <a:t>лежить</a:t>
            </a:r>
            <a:r>
              <a:rPr lang="ru-RU" sz="2000" dirty="0" smtClean="0"/>
              <a:t> на батьках, </a:t>
            </a:r>
            <a:r>
              <a:rPr lang="ru-RU" sz="2000" dirty="0" err="1" smtClean="0"/>
              <a:t>вчителях</a:t>
            </a:r>
            <a:r>
              <a:rPr lang="ru-RU" sz="2000" dirty="0" smtClean="0"/>
              <a:t>, </a:t>
            </a:r>
            <a:r>
              <a:rPr lang="ru-RU" sz="2000" b="1" dirty="0" smtClean="0"/>
              <a:t>а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працівниках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радіо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телебачення</a:t>
            </a:r>
            <a:endParaRPr lang="uk-UA" sz="2000" b="1" u="sng" dirty="0" smtClean="0"/>
          </a:p>
          <a:p>
            <a:endParaRPr lang="uk-UA" sz="2400" dirty="0" smtClean="0"/>
          </a:p>
          <a:p>
            <a:endParaRPr lang="uk-UA" sz="2400" b="1" dirty="0" smtClean="0"/>
          </a:p>
          <a:p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23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pic>
        <p:nvPicPr>
          <p:cNvPr id="8" name="Рисунок 7" descr="blu_e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45871" y="0"/>
            <a:ext cx="2546129" cy="1800000"/>
          </a:xfrm>
          <a:prstGeom prst="rect">
            <a:avLst/>
          </a:prstGeom>
        </p:spPr>
      </p:pic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5471502" y="3244334"/>
            <a:ext cx="6079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Мова</a:t>
            </a:r>
            <a:r>
              <a:rPr lang="ru-RU" sz="2400" dirty="0" smtClean="0"/>
              <a:t> – народ : </a:t>
            </a:r>
            <a:r>
              <a:rPr lang="ru-RU" sz="2400" dirty="0" err="1" smtClean="0"/>
              <a:t>висловлювання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мову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житті</a:t>
            </a:r>
            <a:r>
              <a:rPr lang="ru-RU" sz="2400" dirty="0" smtClean="0"/>
              <a:t> народу / </a:t>
            </a:r>
            <a:r>
              <a:rPr lang="ru-RU" sz="2400" dirty="0" err="1" smtClean="0"/>
              <a:t>упоряд</a:t>
            </a:r>
            <a:r>
              <a:rPr lang="ru-RU" sz="2400" dirty="0" smtClean="0"/>
              <a:t>. О. Тихий. К. : </a:t>
            </a:r>
            <a:r>
              <a:rPr lang="ru-RU" sz="2400" dirty="0" err="1" smtClean="0"/>
              <a:t>Смолоскип</a:t>
            </a:r>
            <a:r>
              <a:rPr lang="ru-RU" sz="2400" dirty="0" smtClean="0"/>
              <a:t>, 2007. 416 с</a:t>
            </a:r>
            <a:endParaRPr lang="uk-UA" sz="2400" dirty="0"/>
          </a:p>
        </p:txBody>
      </p:sp>
      <p:pic>
        <p:nvPicPr>
          <p:cNvPr id="17412" name="Picture 4" descr="https://d25bxi3v5ifga8.cloudfront.net/uploads/base64img/20210407/images-reviews-ann_8_24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454434" cy="6878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24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pic>
        <p:nvPicPr>
          <p:cNvPr id="8" name="Рисунок 7" descr="blu_e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45871" y="0"/>
            <a:ext cx="2546129" cy="1800000"/>
          </a:xfrm>
          <a:prstGeom prst="rect">
            <a:avLst/>
          </a:prstGeom>
        </p:spPr>
      </p:pic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653143"/>
            <a:ext cx="91570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Структура книги “</a:t>
            </a:r>
            <a:r>
              <a:rPr lang="ru-RU" sz="2400" b="1" dirty="0" err="1" smtClean="0"/>
              <a:t>Мова</a:t>
            </a:r>
            <a:r>
              <a:rPr lang="ru-RU" sz="2400" b="1" dirty="0" smtClean="0"/>
              <a:t> – народ» </a:t>
            </a:r>
          </a:p>
          <a:p>
            <a:r>
              <a:rPr lang="uk-UA" sz="2400" dirty="0" smtClean="0"/>
              <a:t>11 розділів: </a:t>
            </a:r>
          </a:p>
          <a:p>
            <a:r>
              <a:rPr lang="uk-UA" sz="2400" dirty="0" smtClean="0"/>
              <a:t>«Епіграфи» , </a:t>
            </a:r>
          </a:p>
          <a:p>
            <a:r>
              <a:rPr lang="uk-UA" sz="2400" dirty="0" smtClean="0"/>
              <a:t>«Класики марксизму-ленінізму про національне питання», «Документи КПРС, КПУ та радянської влади про мову» , «Висловлювання діячів КПРС, КПУ та радянської влади про мову», «Тарас Шевченко про мову», </a:t>
            </a:r>
          </a:p>
          <a:p>
            <a:r>
              <a:rPr lang="uk-UA" sz="2400" dirty="0" smtClean="0"/>
              <a:t>«Доля української мови в історичному плані», </a:t>
            </a:r>
          </a:p>
          <a:p>
            <a:r>
              <a:rPr lang="uk-UA" sz="2400" dirty="0" smtClean="0"/>
              <a:t>«Письменники, вчені та поети про роль та значення мови в житті народу», </a:t>
            </a:r>
          </a:p>
          <a:p>
            <a:r>
              <a:rPr lang="uk-UA" sz="2400" dirty="0" smtClean="0"/>
              <a:t>«Ставлення до мови» , </a:t>
            </a:r>
          </a:p>
          <a:p>
            <a:r>
              <a:rPr lang="uk-UA" sz="2400" dirty="0" smtClean="0"/>
              <a:t>«Письменники та поети про любов до рідної мови та свого народу», «Патріотизм»,  </a:t>
            </a:r>
          </a:p>
          <a:p>
            <a:r>
              <a:rPr lang="uk-UA" sz="2400" dirty="0" smtClean="0"/>
              <a:t>«Трохи статистики».</a:t>
            </a:r>
            <a:endParaRPr lang="uk-UA" sz="2400" dirty="0"/>
          </a:p>
        </p:txBody>
      </p:sp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25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pic>
        <p:nvPicPr>
          <p:cNvPr id="8" name="Рисунок 7" descr="blu_e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45871" y="0"/>
            <a:ext cx="2546129" cy="1800000"/>
          </a:xfrm>
          <a:prstGeom prst="rect">
            <a:avLst/>
          </a:prstGeom>
        </p:spPr>
      </p:pic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5471501" y="3244334"/>
            <a:ext cx="61936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Тихий, </a:t>
            </a:r>
            <a:r>
              <a:rPr lang="ru-RU" sz="2400" dirty="0" err="1" smtClean="0"/>
              <a:t>Олекса</a:t>
            </a:r>
            <a:r>
              <a:rPr lang="ru-RU" sz="2400" dirty="0" smtClean="0"/>
              <a:t>. Словник </a:t>
            </a:r>
            <a:r>
              <a:rPr lang="ru-RU" sz="2400" dirty="0" err="1" smtClean="0"/>
              <a:t>мовних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покручів</a:t>
            </a:r>
            <a:r>
              <a:rPr lang="ru-RU" sz="2400" dirty="0" smtClean="0"/>
              <a:t> [</a:t>
            </a:r>
            <a:r>
              <a:rPr lang="ru-RU" sz="2400" dirty="0" err="1" smtClean="0"/>
              <a:t>Електронний</a:t>
            </a:r>
            <a:r>
              <a:rPr lang="ru-RU" sz="2400" dirty="0" smtClean="0"/>
              <a:t> ресурс] / О. Тихий ; [</a:t>
            </a:r>
            <a:r>
              <a:rPr lang="ru-RU" sz="2400" dirty="0" err="1" smtClean="0"/>
              <a:t>упоряд</a:t>
            </a:r>
            <a:r>
              <a:rPr lang="ru-RU" sz="2400" dirty="0" smtClean="0"/>
              <a:t>. </a:t>
            </a:r>
            <a:r>
              <a:rPr lang="ru-RU" sz="2400" dirty="0" err="1" smtClean="0"/>
              <a:t>і</a:t>
            </a:r>
            <a:r>
              <a:rPr lang="ru-RU" sz="2400" dirty="0" smtClean="0"/>
              <a:t> ред. В. </a:t>
            </a:r>
            <a:r>
              <a:rPr lang="ru-RU" sz="2400" dirty="0" err="1" smtClean="0"/>
              <a:t>Овсієнко</a:t>
            </a:r>
            <a:r>
              <a:rPr lang="ru-RU" sz="2400" dirty="0" smtClean="0"/>
              <a:t>]. </a:t>
            </a:r>
            <a:r>
              <a:rPr lang="ru-RU" sz="2400" dirty="0" err="1" smtClean="0"/>
              <a:t>Донецьк</a:t>
            </a:r>
            <a:r>
              <a:rPr lang="ru-RU" sz="2400" dirty="0" smtClean="0"/>
              <a:t> : </a:t>
            </a:r>
            <a:r>
              <a:rPr lang="ru-RU" sz="2400" dirty="0" err="1" smtClean="0"/>
              <a:t>Т-во</a:t>
            </a:r>
            <a:r>
              <a:rPr lang="ru-RU" sz="2400" dirty="0" smtClean="0"/>
              <a:t> </a:t>
            </a:r>
            <a:r>
              <a:rPr lang="ru-RU" sz="2400" dirty="0" err="1" smtClean="0"/>
              <a:t>ім</a:t>
            </a:r>
            <a:r>
              <a:rPr lang="ru-RU" sz="2400" dirty="0" smtClean="0"/>
              <a:t>. О. Тихого, 2009. 107 с. Режим доступу  </a:t>
            </a:r>
            <a:r>
              <a:rPr lang="ru-RU" sz="2400" dirty="0" smtClean="0">
                <a:hlinkClick r:id="rId4"/>
              </a:rPr>
              <a:t>https://bit.ly/31vTc7c</a:t>
            </a:r>
            <a:endParaRPr lang="ru-RU" sz="2400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672614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26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pic>
        <p:nvPicPr>
          <p:cNvPr id="8" name="Рисунок 7" descr="blu_e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45871" y="0"/>
            <a:ext cx="2546129" cy="1800000"/>
          </a:xfrm>
          <a:prstGeom prst="rect">
            <a:avLst/>
          </a:prstGeom>
        </p:spPr>
      </p:pic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9797143" y="1846609"/>
            <a:ext cx="239485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Тихий, </a:t>
            </a:r>
            <a:r>
              <a:rPr lang="ru-RU" sz="2000" dirty="0" err="1" smtClean="0"/>
              <a:t>Олекса</a:t>
            </a:r>
            <a:r>
              <a:rPr lang="ru-RU" sz="2000" dirty="0" smtClean="0"/>
              <a:t>. Словник </a:t>
            </a:r>
            <a:r>
              <a:rPr lang="ru-RU" sz="2000" dirty="0" err="1" smtClean="0"/>
              <a:t>мовних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покручів</a:t>
            </a:r>
            <a:r>
              <a:rPr lang="ru-RU" sz="2000" dirty="0" smtClean="0"/>
              <a:t> [</a:t>
            </a:r>
            <a:r>
              <a:rPr lang="ru-RU" sz="2000" dirty="0" err="1" smtClean="0"/>
              <a:t>Електронний</a:t>
            </a:r>
            <a:r>
              <a:rPr lang="ru-RU" sz="2000" dirty="0" smtClean="0"/>
              <a:t> ресурс] / </a:t>
            </a:r>
          </a:p>
          <a:p>
            <a:r>
              <a:rPr lang="ru-RU" sz="2000" dirty="0" smtClean="0"/>
              <a:t>О. Тихий ; [</a:t>
            </a:r>
            <a:r>
              <a:rPr lang="ru-RU" sz="2000" dirty="0" err="1" smtClean="0"/>
              <a:t>упоряд</a:t>
            </a:r>
            <a:r>
              <a:rPr lang="ru-RU" sz="2000" dirty="0" smtClean="0"/>
              <a:t>. </a:t>
            </a:r>
            <a:r>
              <a:rPr lang="ru-RU" sz="2000" dirty="0" err="1" smtClean="0"/>
              <a:t>і</a:t>
            </a:r>
            <a:r>
              <a:rPr lang="ru-RU" sz="2000" dirty="0" smtClean="0"/>
              <a:t> ред. В. </a:t>
            </a:r>
            <a:r>
              <a:rPr lang="ru-RU" sz="2000" dirty="0" err="1" smtClean="0"/>
              <a:t>Овсієнко</a:t>
            </a:r>
            <a:r>
              <a:rPr lang="ru-RU" sz="2000" dirty="0" smtClean="0"/>
              <a:t>]. </a:t>
            </a:r>
          </a:p>
          <a:p>
            <a:r>
              <a:rPr lang="ru-RU" sz="2000" dirty="0" err="1" smtClean="0"/>
              <a:t>Донецьк</a:t>
            </a:r>
            <a:r>
              <a:rPr lang="ru-RU" sz="2000" dirty="0" smtClean="0"/>
              <a:t> : </a:t>
            </a:r>
            <a:r>
              <a:rPr lang="ru-RU" sz="2000" dirty="0" err="1" smtClean="0"/>
              <a:t>Т-во</a:t>
            </a:r>
            <a:r>
              <a:rPr lang="ru-RU" sz="2000" dirty="0" smtClean="0"/>
              <a:t> </a:t>
            </a:r>
            <a:r>
              <a:rPr lang="ru-RU" sz="2000" dirty="0" err="1" smtClean="0"/>
              <a:t>ім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О. Тихого, 2009. </a:t>
            </a:r>
            <a:endParaRPr lang="ru-RU" sz="2000" smtClean="0"/>
          </a:p>
          <a:p>
            <a:r>
              <a:rPr lang="ru-RU" sz="2000" smtClean="0"/>
              <a:t>107 </a:t>
            </a:r>
            <a:r>
              <a:rPr lang="ru-RU" sz="2000" dirty="0" smtClean="0"/>
              <a:t>с. Режим доступу  </a:t>
            </a:r>
            <a:r>
              <a:rPr lang="ru-RU" sz="2000" dirty="0" smtClean="0">
                <a:hlinkClick r:id="rId4"/>
              </a:rPr>
              <a:t>https://bit.ly/31vTc7c</a:t>
            </a:r>
            <a:endParaRPr lang="ru-RU" sz="2000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5"/>
          <a:srcRect l="9292" t="5848" r="2564"/>
          <a:stretch>
            <a:fillRect/>
          </a:stretch>
        </p:blipFill>
        <p:spPr bwMode="auto">
          <a:xfrm>
            <a:off x="0" y="0"/>
            <a:ext cx="4624251" cy="6866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3719" y="0"/>
            <a:ext cx="5017219" cy="68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27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pic>
        <p:nvPicPr>
          <p:cNvPr id="8" name="Рисунок 7" descr="blu_e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45871" y="0"/>
            <a:ext cx="2546129" cy="1800000"/>
          </a:xfrm>
          <a:prstGeom prst="rect">
            <a:avLst/>
          </a:prstGeom>
        </p:spPr>
      </p:pic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5327852" y="3840480"/>
            <a:ext cx="68641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Тихий О. </a:t>
            </a:r>
            <a:r>
              <a:rPr lang="ru-RU" sz="2400" dirty="0" err="1" smtClean="0"/>
              <a:t>Роздуми</a:t>
            </a:r>
            <a:r>
              <a:rPr lang="ru-RU" sz="2400" dirty="0" smtClean="0"/>
              <a:t> [</a:t>
            </a:r>
            <a:r>
              <a:rPr lang="ru-RU" sz="2400" dirty="0" err="1" smtClean="0"/>
              <a:t>Електронний</a:t>
            </a:r>
            <a:r>
              <a:rPr lang="ru-RU" sz="2400" dirty="0" smtClean="0"/>
              <a:t> ресурс] : </a:t>
            </a:r>
            <a:r>
              <a:rPr lang="ru-RU" sz="2400" dirty="0" err="1" smtClean="0"/>
              <a:t>збірник</a:t>
            </a:r>
            <a:r>
              <a:rPr lang="ru-RU" sz="2400" dirty="0" smtClean="0"/>
              <a:t> статей, </a:t>
            </a:r>
            <a:r>
              <a:rPr lang="ru-RU" sz="2400" dirty="0" err="1" smtClean="0"/>
              <a:t>документів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роздумів</a:t>
            </a:r>
            <a:r>
              <a:rPr lang="ru-RU" sz="2400" dirty="0" smtClean="0"/>
              <a:t> / </a:t>
            </a:r>
            <a:r>
              <a:rPr lang="ru-RU" sz="2400" dirty="0" err="1" smtClean="0"/>
              <a:t>упоряд</a:t>
            </a:r>
            <a:r>
              <a:rPr lang="ru-RU" sz="2400" dirty="0" smtClean="0"/>
              <a:t>. О. </a:t>
            </a:r>
            <a:r>
              <a:rPr lang="ru-RU" sz="2400" dirty="0" err="1" smtClean="0"/>
              <a:t>Зінкевич</a:t>
            </a:r>
            <a:r>
              <a:rPr lang="ru-RU" sz="2400" dirty="0" smtClean="0"/>
              <a:t>. Балтимор ; Торонто : </a:t>
            </a:r>
            <a:r>
              <a:rPr lang="ru-RU" sz="2400" dirty="0" err="1" smtClean="0"/>
              <a:t>Укр</a:t>
            </a:r>
            <a:r>
              <a:rPr lang="ru-RU" sz="2400" dirty="0" smtClean="0"/>
              <a:t>. </a:t>
            </a:r>
            <a:r>
              <a:rPr lang="ru-RU" sz="2400" dirty="0" err="1" smtClean="0"/>
              <a:t>вид-во</a:t>
            </a:r>
            <a:r>
              <a:rPr lang="ru-RU" sz="2400" dirty="0" smtClean="0"/>
              <a:t> "</a:t>
            </a:r>
            <a:r>
              <a:rPr lang="ru-RU" sz="2400" dirty="0" err="1" smtClean="0"/>
              <a:t>Смолоскип</a:t>
            </a:r>
            <a:r>
              <a:rPr lang="ru-RU" sz="2400" dirty="0" smtClean="0"/>
              <a:t>" </a:t>
            </a:r>
            <a:r>
              <a:rPr lang="ru-RU" sz="2400" dirty="0" err="1" smtClean="0"/>
              <a:t>ім</a:t>
            </a:r>
            <a:r>
              <a:rPr lang="ru-RU" sz="2400" dirty="0" smtClean="0"/>
              <a:t>. В. </a:t>
            </a:r>
            <a:r>
              <a:rPr lang="ru-RU" sz="2400" dirty="0" err="1" smtClean="0"/>
              <a:t>Симоненка</a:t>
            </a:r>
            <a:r>
              <a:rPr lang="ru-RU" sz="2400" dirty="0" smtClean="0"/>
              <a:t>, 1982. 80 с. (</a:t>
            </a:r>
            <a:r>
              <a:rPr lang="ru-RU" sz="2400" dirty="0" err="1" smtClean="0"/>
              <a:t>Документи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самвидаву</a:t>
            </a:r>
            <a:r>
              <a:rPr lang="ru-RU" sz="2400" dirty="0" smtClean="0"/>
              <a:t>). Режим доступу : </a:t>
            </a:r>
            <a:r>
              <a:rPr lang="ru-RU" sz="2400" dirty="0" smtClean="0">
                <a:hlinkClick r:id="rId4"/>
              </a:rPr>
              <a:t>https://bit.ly/3JZ6zhq</a:t>
            </a:r>
            <a:endParaRPr lang="uk-U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 l="42669" t="13750" r="28818" b="8393"/>
          <a:stretch>
            <a:fillRect/>
          </a:stretch>
        </p:blipFill>
        <p:spPr bwMode="auto">
          <a:xfrm>
            <a:off x="-1" y="-1"/>
            <a:ext cx="4467497" cy="6858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28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pic>
        <p:nvPicPr>
          <p:cNvPr id="8" name="Рисунок 7" descr="blu_e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45871" y="0"/>
            <a:ext cx="2546129" cy="1800000"/>
          </a:xfrm>
          <a:prstGeom prst="rect">
            <a:avLst/>
          </a:prstGeom>
        </p:spPr>
      </p:pic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10162903" y="2413503"/>
            <a:ext cx="20290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Українська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Група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Сприяння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Виконанню</a:t>
            </a:r>
            <a:r>
              <a:rPr lang="ru-RU" sz="2400" dirty="0" smtClean="0"/>
              <a:t> </a:t>
            </a:r>
            <a:r>
              <a:rPr lang="ru-RU" sz="2400" dirty="0" err="1" smtClean="0"/>
              <a:t>Гельсінкських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Угод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Заснована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9 листопада 1976</a:t>
            </a:r>
            <a:endParaRPr lang="uk-UA" sz="2400" dirty="0"/>
          </a:p>
        </p:txBody>
      </p:sp>
      <p:pic>
        <p:nvPicPr>
          <p:cNvPr id="5122" name="Picture 2" descr="https://m.allkharkov.ua/img_news.php5?im=2022-11-10_20_helsinki.jpg"/>
          <p:cNvPicPr>
            <a:picLocks noChangeAspect="1" noChangeArrowheads="1"/>
          </p:cNvPicPr>
          <p:nvPr/>
        </p:nvPicPr>
        <p:blipFill>
          <a:blip r:embed="rId4"/>
          <a:srcRect l="5804" r="7479" b="3048"/>
          <a:stretch>
            <a:fillRect/>
          </a:stretch>
        </p:blipFill>
        <p:spPr bwMode="auto">
          <a:xfrm>
            <a:off x="0" y="0"/>
            <a:ext cx="1006468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29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pic>
        <p:nvPicPr>
          <p:cNvPr id="8" name="Рисунок 7" descr="blu_e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45871" y="0"/>
            <a:ext cx="2546129" cy="1800000"/>
          </a:xfrm>
          <a:prstGeom prst="rect">
            <a:avLst/>
          </a:prstGeom>
        </p:spPr>
      </p:pic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22" name="Picture 2" descr="barac"/>
          <p:cNvPicPr>
            <a:picLocks noChangeAspect="1" noChangeArrowheads="1"/>
          </p:cNvPicPr>
          <p:nvPr/>
        </p:nvPicPr>
        <p:blipFill>
          <a:blip r:embed="rId4"/>
          <a:srcRect r="17714"/>
          <a:stretch>
            <a:fillRect/>
          </a:stretch>
        </p:blipFill>
        <p:spPr bwMode="auto">
          <a:xfrm>
            <a:off x="0" y="19050"/>
            <a:ext cx="9405257" cy="68389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457508" y="2188756"/>
            <a:ext cx="27344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Барак ВС-389/36, з 1995 р. – Меморіальний музей історії політичних репресій і тоталітаризму “Пермь-36”. Найближче вікно – карцер № 3, де карався Олекса Тихий та загинув Василь Стус. Фото Василя </a:t>
            </a:r>
            <a:r>
              <a:rPr lang="uk-UA" dirty="0" err="1" smtClean="0"/>
              <a:t>Овсієнка</a:t>
            </a:r>
            <a:r>
              <a:rPr lang="uk-UA" dirty="0" smtClean="0"/>
              <a:t>, грудень, 1999 р. </a:t>
            </a:r>
          </a:p>
          <a:p>
            <a:r>
              <a:rPr lang="ru-RU" i="1" dirty="0" smtClean="0"/>
              <a:t>Фото </a:t>
            </a:r>
            <a:r>
              <a:rPr lang="ru-RU" i="1" dirty="0" err="1" smtClean="0"/>
              <a:t>з</a:t>
            </a:r>
            <a:r>
              <a:rPr lang="ru-RU" i="1" dirty="0" smtClean="0"/>
              <a:t> сайту «ОЛЕКСА ТИХИЙ. Голос </a:t>
            </a:r>
            <a:r>
              <a:rPr lang="ru-RU" i="1" dirty="0" err="1" smtClean="0"/>
              <a:t>українського</a:t>
            </a:r>
            <a:r>
              <a:rPr lang="ru-RU" i="1" dirty="0" smtClean="0"/>
              <a:t> </a:t>
            </a:r>
            <a:r>
              <a:rPr lang="ru-RU" i="1" dirty="0" err="1" smtClean="0"/>
              <a:t>Донбасу</a:t>
            </a:r>
            <a:r>
              <a:rPr lang="ru-RU" i="1" dirty="0" smtClean="0"/>
              <a:t>»</a:t>
            </a:r>
          </a:p>
          <a:p>
            <a:r>
              <a:rPr lang="pl-PL" i="1" dirty="0" smtClean="0">
                <a:hlinkClick r:id="rId5"/>
              </a:rPr>
              <a:t>http://oleksa-tykhyi.1gb.ua/</a:t>
            </a:r>
            <a:r>
              <a:rPr lang="uk-UA" i="1" dirty="0" smtClean="0"/>
              <a:t> </a:t>
            </a:r>
            <a:endParaRPr lang="ru-RU" i="1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3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pic>
        <p:nvPicPr>
          <p:cNvPr id="8" name="Рисунок 7" descr="blu_e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45871" y="0"/>
            <a:ext cx="2546129" cy="1800000"/>
          </a:xfrm>
          <a:prstGeom prst="rect">
            <a:avLst/>
          </a:prstGeom>
        </p:spPr>
      </p:pic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0" name="Picture 2" descr="http://oleksa-tykhyi.1gb.ua/wp-content/uploads/2019/12/tykhyj-z-bajanom.jpg"/>
          <p:cNvPicPr>
            <a:picLocks noChangeAspect="1" noChangeArrowheads="1"/>
          </p:cNvPicPr>
          <p:nvPr/>
        </p:nvPicPr>
        <p:blipFill>
          <a:blip r:embed="rId4"/>
          <a:srcRect t="11268" b="3556"/>
          <a:stretch>
            <a:fillRect/>
          </a:stretch>
        </p:blipFill>
        <p:spPr bwMode="auto">
          <a:xfrm>
            <a:off x="-1" y="-1"/>
            <a:ext cx="6204857" cy="686369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596743" y="2118249"/>
            <a:ext cx="54210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Сім`я</a:t>
            </a:r>
            <a:r>
              <a:rPr lang="ru-RU" sz="2400" dirty="0" smtClean="0"/>
              <a:t> Тихих перед Другою </a:t>
            </a:r>
            <a:r>
              <a:rPr lang="ru-RU" sz="2400" dirty="0" err="1" smtClean="0"/>
              <a:t>світовою</a:t>
            </a:r>
            <a:r>
              <a:rPr lang="ru-RU" sz="2400" dirty="0" smtClean="0"/>
              <a:t> </a:t>
            </a:r>
            <a:r>
              <a:rPr lang="ru-RU" sz="2400" dirty="0" err="1" smtClean="0"/>
              <a:t>війною</a:t>
            </a:r>
            <a:r>
              <a:rPr lang="ru-RU" sz="2400" dirty="0" smtClean="0"/>
              <a:t>: сестра </a:t>
            </a:r>
            <a:r>
              <a:rPr lang="ru-RU" sz="2400" dirty="0" err="1" smtClean="0"/>
              <a:t>Зіна</a:t>
            </a:r>
            <a:r>
              <a:rPr lang="ru-RU" sz="2400" dirty="0" smtClean="0"/>
              <a:t>, </a:t>
            </a:r>
            <a:r>
              <a:rPr lang="ru-RU" sz="2400" dirty="0" err="1" smtClean="0"/>
              <a:t>батько</a:t>
            </a:r>
            <a:r>
              <a:rPr lang="ru-RU" sz="2400" dirty="0" smtClean="0"/>
              <a:t> </a:t>
            </a:r>
            <a:r>
              <a:rPr lang="ru-RU" sz="2400" dirty="0" err="1" smtClean="0"/>
              <a:t>Іван</a:t>
            </a:r>
            <a:r>
              <a:rPr lang="ru-RU" sz="2400" dirty="0" smtClean="0"/>
              <a:t> Петрович, </a:t>
            </a:r>
            <a:r>
              <a:rPr lang="ru-RU" sz="2400" dirty="0" err="1" smtClean="0"/>
              <a:t>мати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Марія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Кіндратівна</a:t>
            </a:r>
            <a:r>
              <a:rPr lang="ru-RU" sz="2400" dirty="0" smtClean="0"/>
              <a:t>, </a:t>
            </a:r>
            <a:r>
              <a:rPr lang="ru-RU" sz="2400" dirty="0" err="1" smtClean="0"/>
              <a:t>Олекса</a:t>
            </a:r>
            <a:r>
              <a:rPr lang="ru-RU" sz="2400" dirty="0" smtClean="0"/>
              <a:t> (</a:t>
            </a:r>
            <a:r>
              <a:rPr lang="ru-RU" sz="2400" dirty="0" err="1" smtClean="0"/>
              <a:t>з</a:t>
            </a:r>
            <a:r>
              <a:rPr lang="ru-RU" sz="2400" dirty="0" smtClean="0"/>
              <a:t> баяном), брат </a:t>
            </a:r>
            <a:r>
              <a:rPr lang="ru-RU" sz="2400" dirty="0" err="1" smtClean="0"/>
              <a:t>Микола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i="1" dirty="0" smtClean="0"/>
              <a:t>Фото </a:t>
            </a:r>
            <a:r>
              <a:rPr lang="ru-RU" sz="2400" i="1" dirty="0" err="1" smtClean="0"/>
              <a:t>з</a:t>
            </a:r>
            <a:r>
              <a:rPr lang="ru-RU" sz="2400" i="1" dirty="0" smtClean="0"/>
              <a:t> сайту «ОЛЕКСА ТИХИЙ. Голос </a:t>
            </a:r>
            <a:r>
              <a:rPr lang="ru-RU" sz="2400" i="1" dirty="0" err="1" smtClean="0"/>
              <a:t>українського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Донбасу</a:t>
            </a:r>
            <a:r>
              <a:rPr lang="ru-RU" sz="2400" i="1" dirty="0" smtClean="0"/>
              <a:t>»</a:t>
            </a:r>
          </a:p>
          <a:p>
            <a:r>
              <a:rPr lang="pl-PL" sz="2400" i="1" dirty="0" smtClean="0">
                <a:hlinkClick r:id="rId5"/>
              </a:rPr>
              <a:t>http://oleksa-tykhyi.1gb.ua/</a:t>
            </a:r>
            <a:r>
              <a:rPr lang="uk-UA" sz="2400" i="1" dirty="0" smtClean="0"/>
              <a:t> </a:t>
            </a:r>
            <a:endParaRPr lang="ru-RU" sz="2400" i="1" dirty="0" smtClean="0"/>
          </a:p>
          <a:p>
            <a:endParaRPr lang="ru-RU" sz="2400" dirty="0" smtClean="0"/>
          </a:p>
          <a:p>
            <a:endParaRPr lang="uk-UA" sz="2400" dirty="0"/>
          </a:p>
        </p:txBody>
      </p:sp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30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pic>
        <p:nvPicPr>
          <p:cNvPr id="8" name="Рисунок 7" descr="blu_e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45871" y="0"/>
            <a:ext cx="2546129" cy="1800000"/>
          </a:xfrm>
          <a:prstGeom prst="rect">
            <a:avLst/>
          </a:prstGeom>
        </p:spPr>
      </p:pic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4" name="Picture 2" descr="kame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000"/>
            <a:ext cx="4800000" cy="6840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569132" y="3176340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Камера № 17. У </a:t>
            </a:r>
            <a:r>
              <a:rPr lang="ru-RU" sz="2400" dirty="0" err="1" smtClean="0"/>
              <a:t>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у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різний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сиділи</a:t>
            </a:r>
            <a:r>
              <a:rPr lang="ru-RU" sz="2400" dirty="0" smtClean="0"/>
              <a:t> </a:t>
            </a:r>
            <a:r>
              <a:rPr lang="ru-RU" sz="2400" dirty="0" err="1" smtClean="0"/>
              <a:t>Олекса</a:t>
            </a:r>
            <a:r>
              <a:rPr lang="ru-RU" sz="2400" dirty="0" smtClean="0"/>
              <a:t> Тихий, </a:t>
            </a:r>
            <a:r>
              <a:rPr lang="ru-RU" sz="2400" dirty="0" err="1" smtClean="0"/>
              <a:t>Іван</a:t>
            </a:r>
            <a:r>
              <a:rPr lang="ru-RU" sz="2400" dirty="0" smtClean="0"/>
              <a:t> </a:t>
            </a:r>
            <a:r>
              <a:rPr lang="ru-RU" sz="2400" dirty="0" err="1" smtClean="0"/>
              <a:t>Кандиба</a:t>
            </a:r>
            <a:r>
              <a:rPr lang="ru-RU" sz="2400" dirty="0" smtClean="0"/>
              <a:t>, Василь Курило, Василь </a:t>
            </a:r>
            <a:r>
              <a:rPr lang="ru-RU" sz="2400" dirty="0" err="1" smtClean="0"/>
              <a:t>Овсієнко</a:t>
            </a:r>
            <a:r>
              <a:rPr lang="ru-RU" sz="2400" dirty="0" smtClean="0"/>
              <a:t>, </a:t>
            </a:r>
            <a:r>
              <a:rPr lang="ru-RU" sz="2400" dirty="0" err="1" smtClean="0"/>
              <a:t>Юрій</a:t>
            </a:r>
            <a:r>
              <a:rPr lang="ru-RU" sz="2400" dirty="0" smtClean="0"/>
              <a:t> Литвин, Михайло </a:t>
            </a:r>
            <a:r>
              <a:rPr lang="ru-RU" sz="2400" dirty="0" err="1" smtClean="0"/>
              <a:t>Горинь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i="1" dirty="0" smtClean="0"/>
              <a:t>Фото </a:t>
            </a:r>
            <a:r>
              <a:rPr lang="ru-RU" sz="2400" i="1" dirty="0" err="1" smtClean="0"/>
              <a:t>з</a:t>
            </a:r>
            <a:r>
              <a:rPr lang="ru-RU" sz="2400" i="1" dirty="0" smtClean="0"/>
              <a:t> сайту «ОЛЕКСА ТИХИЙ. Голос </a:t>
            </a:r>
            <a:r>
              <a:rPr lang="ru-RU" sz="2400" i="1" dirty="0" err="1" smtClean="0"/>
              <a:t>українського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Донбасу</a:t>
            </a:r>
            <a:r>
              <a:rPr lang="ru-RU" sz="2400" i="1" dirty="0" smtClean="0"/>
              <a:t>»</a:t>
            </a:r>
          </a:p>
          <a:p>
            <a:r>
              <a:rPr lang="pl-PL" sz="2400" i="1" dirty="0" smtClean="0">
                <a:hlinkClick r:id="rId5"/>
              </a:rPr>
              <a:t>http://oleksa-tykhyi.1gb.ua/</a:t>
            </a:r>
            <a:r>
              <a:rPr lang="uk-UA" sz="2400" i="1" dirty="0" smtClean="0"/>
              <a:t> </a:t>
            </a:r>
            <a:endParaRPr lang="ru-RU" sz="2400" i="1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31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pic>
        <p:nvPicPr>
          <p:cNvPr id="8" name="Рисунок 7" descr="blu_e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45871" y="0"/>
            <a:ext cx="2546129" cy="1800000"/>
          </a:xfrm>
          <a:prstGeom prst="rect">
            <a:avLst/>
          </a:prstGeom>
        </p:spPr>
      </p:pic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0178" name="Picture 2" descr="https://vechirniy.kyiv.ua/uploads/2022/11/19/khresty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-1"/>
            <a:ext cx="9157063" cy="686779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287690" y="2491881"/>
            <a:ext cx="29043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Хрести</a:t>
            </a:r>
            <a:r>
              <a:rPr lang="ru-RU" dirty="0" smtClean="0"/>
              <a:t> на могилах </a:t>
            </a:r>
          </a:p>
          <a:p>
            <a:r>
              <a:rPr lang="ru-RU" dirty="0" err="1" smtClean="0"/>
              <a:t>В.Стуса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О.Тихого </a:t>
            </a:r>
          </a:p>
          <a:p>
            <a:r>
              <a:rPr lang="ru-RU" dirty="0" smtClean="0"/>
              <a:t>та Ю.Литвина на Байковому </a:t>
            </a:r>
            <a:r>
              <a:rPr lang="ru-RU" dirty="0" err="1" smtClean="0"/>
              <a:t>цвинтарі</a:t>
            </a:r>
            <a:r>
              <a:rPr lang="ru-RU" dirty="0" smtClean="0"/>
              <a:t> у </a:t>
            </a:r>
            <a:r>
              <a:rPr lang="ru-RU" dirty="0" err="1" smtClean="0"/>
              <a:t>Києві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Фото</a:t>
            </a:r>
          </a:p>
          <a:p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Інтернету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32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pic>
        <p:nvPicPr>
          <p:cNvPr id="8" name="Рисунок 7" descr="blu_e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45871" y="0"/>
            <a:ext cx="2546129" cy="1800000"/>
          </a:xfrm>
          <a:prstGeom prst="rect">
            <a:avLst/>
          </a:prstGeom>
        </p:spPr>
      </p:pic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" name="Рисунок 8" descr="Тихий Олекс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949" y="0"/>
            <a:ext cx="5172891" cy="6815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33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207825" y="17098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pic>
        <p:nvPicPr>
          <p:cNvPr id="8" name="Рисунок 7" descr="blu_e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45871" y="0"/>
            <a:ext cx="2546129" cy="1800000"/>
          </a:xfrm>
          <a:prstGeom prst="rect">
            <a:avLst/>
          </a:prstGeom>
        </p:spPr>
      </p:pic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323446"/>
            <a:ext cx="82513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/>
              <a:t>Якою</a:t>
            </a:r>
            <a:r>
              <a:rPr lang="ru-RU" sz="2400" b="1" i="1" dirty="0" smtClean="0"/>
              <a:t> я </a:t>
            </a:r>
            <a:r>
              <a:rPr lang="ru-RU" sz="2400" b="1" i="1" dirty="0" err="1" smtClean="0"/>
              <a:t>уявляю</a:t>
            </a:r>
            <a:r>
              <a:rPr lang="ru-RU" sz="2400" b="1" i="1" dirty="0" smtClean="0"/>
              <a:t> школу в </a:t>
            </a:r>
            <a:r>
              <a:rPr lang="ru-RU" sz="2400" b="1" i="1" dirty="0" err="1" smtClean="0"/>
              <a:t>майбутньому</a:t>
            </a:r>
            <a:r>
              <a:rPr lang="ru-RU" sz="2400" b="1" i="1" dirty="0" smtClean="0"/>
              <a:t>?</a:t>
            </a:r>
          </a:p>
          <a:p>
            <a:r>
              <a:rPr lang="uk-UA" sz="2400" dirty="0" smtClean="0"/>
              <a:t>(тези до статті)</a:t>
            </a:r>
          </a:p>
          <a:p>
            <a:r>
              <a:rPr lang="uk-UA" sz="2400" dirty="0" smtClean="0"/>
              <a:t>…</a:t>
            </a:r>
            <a:r>
              <a:rPr lang="uk-UA" sz="2400" i="1" dirty="0" smtClean="0"/>
              <a:t>щоб школа була: </a:t>
            </a:r>
          </a:p>
          <a:p>
            <a:r>
              <a:rPr lang="ru-RU" sz="2400" i="1" dirty="0" smtClean="0"/>
              <a:t>1) </a:t>
            </a:r>
            <a:r>
              <a:rPr lang="ru-RU" sz="2400" b="1" i="1" dirty="0" err="1" smtClean="0"/>
              <a:t>національною</a:t>
            </a:r>
            <a:r>
              <a:rPr lang="ru-RU" sz="2400" b="1" i="1" dirty="0" smtClean="0"/>
              <a:t> по духу </a:t>
            </a:r>
            <a:r>
              <a:rPr lang="ru-RU" sz="2400" i="1" dirty="0" smtClean="0"/>
              <a:t>(на </a:t>
            </a:r>
            <a:r>
              <a:rPr lang="ru-RU" sz="2400" i="1" dirty="0" err="1" smtClean="0"/>
              <a:t>базі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рідної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мови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з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вихованням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любові</a:t>
            </a:r>
            <a:r>
              <a:rPr lang="ru-RU" sz="2400" i="1" dirty="0" smtClean="0"/>
              <a:t> та </a:t>
            </a:r>
            <a:r>
              <a:rPr lang="ru-RU" sz="2400" i="1" dirty="0" err="1" smtClean="0"/>
              <a:t>пошануванням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національного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мистецтва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культури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історії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рідної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природи</a:t>
            </a:r>
            <a:r>
              <a:rPr lang="ru-RU" sz="2400" i="1" dirty="0" smtClean="0"/>
              <a:t>), </a:t>
            </a:r>
          </a:p>
          <a:p>
            <a:r>
              <a:rPr lang="ru-RU" sz="2400" i="1" dirty="0" smtClean="0"/>
              <a:t>2) </a:t>
            </a:r>
            <a:r>
              <a:rPr lang="ru-RU" sz="2400" b="1" i="1" dirty="0" err="1" smtClean="0"/>
              <a:t>інтернаціональною</a:t>
            </a:r>
            <a:r>
              <a:rPr lang="ru-RU" sz="2400" i="1" dirty="0" smtClean="0"/>
              <a:t> (</a:t>
            </a:r>
            <a:r>
              <a:rPr lang="ru-RU" sz="2400" i="1" dirty="0" err="1" smtClean="0"/>
              <a:t>повага</a:t>
            </a:r>
            <a:r>
              <a:rPr lang="ru-RU" sz="2400" i="1" dirty="0" smtClean="0"/>
              <a:t> до </a:t>
            </a:r>
            <a:r>
              <a:rPr lang="ru-RU" sz="2400" i="1" dirty="0" err="1" smtClean="0"/>
              <a:t>всіх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інших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націй</a:t>
            </a:r>
            <a:r>
              <a:rPr lang="ru-RU" sz="2400" i="1" dirty="0" smtClean="0"/>
              <a:t> та народностей, </a:t>
            </a:r>
            <a:r>
              <a:rPr lang="ru-RU" sz="2400" i="1" dirty="0" err="1" smtClean="0"/>
              <a:t>вивчення</a:t>
            </a:r>
            <a:r>
              <a:rPr lang="ru-RU" sz="2400" i="1" dirty="0" smtClean="0"/>
              <a:t> чужих </a:t>
            </a:r>
            <a:r>
              <a:rPr lang="ru-RU" sz="2400" i="1" dirty="0" err="1" smtClean="0"/>
              <a:t>мов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літератур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історії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культури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інших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народів</a:t>
            </a:r>
            <a:r>
              <a:rPr lang="ru-RU" sz="2400" i="1" dirty="0" smtClean="0"/>
              <a:t>),</a:t>
            </a:r>
          </a:p>
          <a:p>
            <a:r>
              <a:rPr lang="ru-RU" sz="2400" i="1" dirty="0" smtClean="0"/>
              <a:t>3) </a:t>
            </a:r>
            <a:r>
              <a:rPr lang="ru-RU" sz="2400" b="1" i="1" dirty="0" smtClean="0"/>
              <a:t>народною, </a:t>
            </a:r>
            <a:r>
              <a:rPr lang="ru-RU" sz="2400" b="1" i="1" dirty="0" err="1" smtClean="0"/>
              <a:t>тобто</a:t>
            </a:r>
            <a:r>
              <a:rPr lang="ru-RU" sz="2400" b="1" i="1" dirty="0" smtClean="0"/>
              <a:t> не аристократичною </a:t>
            </a:r>
            <a:r>
              <a:rPr lang="ru-RU" sz="2400" i="1" dirty="0" smtClean="0"/>
              <a:t>(</a:t>
            </a:r>
            <a:r>
              <a:rPr lang="ru-RU" sz="2400" i="1" dirty="0" err="1" smtClean="0"/>
              <a:t>виховання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любові</a:t>
            </a:r>
            <a:r>
              <a:rPr lang="ru-RU" sz="2400" i="1" dirty="0" smtClean="0"/>
              <a:t> до людей </a:t>
            </a:r>
            <a:r>
              <a:rPr lang="ru-RU" sz="2400" i="1" dirty="0" err="1" smtClean="0"/>
              <a:t>праці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прагнення</a:t>
            </a:r>
            <a:r>
              <a:rPr lang="ru-RU" sz="2400" i="1" dirty="0" smtClean="0"/>
              <a:t> до </a:t>
            </a:r>
            <a:r>
              <a:rPr lang="ru-RU" sz="2400" i="1" dirty="0" err="1" smtClean="0"/>
              <a:t>поліпшення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добробуту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культури</a:t>
            </a:r>
            <a:r>
              <a:rPr lang="ru-RU" sz="2400" i="1" dirty="0" smtClean="0"/>
              <a:t> та </a:t>
            </a:r>
            <a:r>
              <a:rPr lang="ru-RU" sz="2400" i="1" dirty="0" err="1" smtClean="0"/>
              <a:t>освіти</a:t>
            </a:r>
            <a:r>
              <a:rPr lang="ru-RU" sz="2400" i="1" dirty="0" smtClean="0"/>
              <a:t>), </a:t>
            </a:r>
          </a:p>
          <a:p>
            <a:r>
              <a:rPr lang="ru-RU" sz="2400" i="1" dirty="0" smtClean="0"/>
              <a:t>4) </a:t>
            </a:r>
            <a:r>
              <a:rPr lang="ru-RU" sz="2400" b="1" i="1" dirty="0" err="1" smtClean="0"/>
              <a:t>політехнічною</a:t>
            </a:r>
            <a:r>
              <a:rPr lang="ru-RU" sz="2400" i="1" dirty="0" smtClean="0"/>
              <a:t> (давала б </a:t>
            </a:r>
            <a:r>
              <a:rPr lang="ru-RU" sz="2400" i="1" dirty="0" err="1" smtClean="0"/>
              <a:t>знання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усіх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доступних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дітям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галузей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техніки</a:t>
            </a:r>
            <a:r>
              <a:rPr lang="ru-RU" sz="2400" i="1" dirty="0" smtClean="0"/>
              <a:t>, в першу </a:t>
            </a:r>
            <a:r>
              <a:rPr lang="ru-RU" sz="2400" i="1" dirty="0" err="1" smtClean="0"/>
              <a:t>чергу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побутової</a:t>
            </a:r>
            <a:r>
              <a:rPr lang="ru-RU" sz="2400" i="1" dirty="0" smtClean="0"/>
              <a:t>), </a:t>
            </a:r>
          </a:p>
          <a:p>
            <a:r>
              <a:rPr lang="uk-UA" sz="2400" i="1" dirty="0" smtClean="0"/>
              <a:t>5) </a:t>
            </a:r>
            <a:r>
              <a:rPr lang="uk-UA" sz="2400" b="1" i="1" dirty="0" smtClean="0"/>
              <a:t>трудовою</a:t>
            </a:r>
            <a:r>
              <a:rPr lang="uk-UA" sz="2400" i="1" dirty="0" smtClean="0"/>
              <a:t> (самообслуговування в школі та дома, вирощування квітів, городництво, різні ремесла, вишивання, в’язання, крій та шиття і т.п.). </a:t>
            </a:r>
            <a:endParaRPr lang="uk-UA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601200" y="2596384"/>
            <a:ext cx="259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Тихий О. На перехресті думок / </a:t>
            </a:r>
            <a:r>
              <a:rPr lang="uk-UA" sz="2400" dirty="0" err="1" smtClean="0"/>
              <a:t>Упорядн</a:t>
            </a:r>
            <a:r>
              <a:rPr lang="uk-UA" sz="2400" dirty="0" smtClean="0"/>
              <a:t>. Людмила Огнева. Донецьк: Музей «Смолоскип», 2013. С. 98-99.</a:t>
            </a:r>
            <a:endParaRPr lang="uk-UA" sz="2400" dirty="0"/>
          </a:p>
        </p:txBody>
      </p:sp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34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pic>
        <p:nvPicPr>
          <p:cNvPr id="8" name="Рисунок 7" descr="blu_e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45871" y="0"/>
            <a:ext cx="2546129" cy="1800000"/>
          </a:xfrm>
          <a:prstGeom prst="rect">
            <a:avLst/>
          </a:prstGeom>
        </p:spPr>
      </p:pic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0" name="Picture 2" descr="Немає опису світлини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18000"/>
            <a:ext cx="4584182" cy="68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689566" y="4180344"/>
            <a:ext cx="75024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Сверстюк Є. Учитель Тихий. </a:t>
            </a:r>
            <a:r>
              <a:rPr lang="uk-UA" sz="2400" i="1" dirty="0" smtClean="0"/>
              <a:t>Тихий О. На перехресті думок / </a:t>
            </a:r>
            <a:r>
              <a:rPr lang="uk-UA" sz="2400" i="1" dirty="0" err="1" smtClean="0"/>
              <a:t>Упорядн</a:t>
            </a:r>
            <a:r>
              <a:rPr lang="uk-UA" sz="2400" i="1" dirty="0" smtClean="0"/>
              <a:t>. Людмила Огнев</a:t>
            </a:r>
            <a:r>
              <a:rPr lang="uk-UA" sz="2400" dirty="0" smtClean="0"/>
              <a:t>а. Донецьк: Музей «Смолоскип», 2013. С. 417-421</a:t>
            </a:r>
          </a:p>
          <a:p>
            <a:pPr algn="just"/>
            <a:endParaRPr lang="uk-UA" sz="2400" dirty="0" smtClean="0"/>
          </a:p>
          <a:p>
            <a:pPr algn="just"/>
            <a:r>
              <a:rPr lang="ru-RU" sz="2400" dirty="0" smtClean="0"/>
              <a:t>Фото: </a:t>
            </a:r>
            <a:r>
              <a:rPr lang="ru-RU" sz="2400" dirty="0" err="1" smtClean="0"/>
              <a:t>Євген</a:t>
            </a:r>
            <a:r>
              <a:rPr lang="ru-RU" sz="2400" dirty="0" smtClean="0"/>
              <a:t> </a:t>
            </a:r>
            <a:r>
              <a:rPr lang="ru-RU" sz="2400" dirty="0" err="1" smtClean="0"/>
              <a:t>Сверстюк</a:t>
            </a:r>
            <a:r>
              <a:rPr lang="ru-RU" sz="2400" dirty="0" smtClean="0"/>
              <a:t> у </a:t>
            </a:r>
            <a:r>
              <a:rPr lang="ru-RU" sz="2400" dirty="0" err="1" smtClean="0"/>
              <a:t>Педагогічному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музеї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. </a:t>
            </a:r>
            <a:r>
              <a:rPr lang="ru-RU" sz="2400" dirty="0" err="1" smtClean="0"/>
              <a:t>Грудень</a:t>
            </a:r>
            <a:r>
              <a:rPr lang="ru-RU" sz="2400" dirty="0" smtClean="0"/>
              <a:t>, 2009</a:t>
            </a:r>
            <a:endParaRPr lang="uk-UA" sz="2400" dirty="0"/>
          </a:p>
        </p:txBody>
      </p:sp>
      <p:pic>
        <p:nvPicPr>
          <p:cNvPr id="11" name="Picture 2" descr="http://oleksa-tykhyi.1gb.ua/wp-content/uploads/2019/12/79974556_3102174623129586_586101553723604992_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6477" y="0"/>
            <a:ext cx="3232540" cy="4807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4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pic>
        <p:nvPicPr>
          <p:cNvPr id="8" name="Рисунок 7" descr="blu_e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45871" y="0"/>
            <a:ext cx="2546129" cy="1800000"/>
          </a:xfrm>
          <a:prstGeom prst="rect">
            <a:avLst/>
          </a:prstGeom>
        </p:spPr>
      </p:pic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66" name="Picture 2" descr="https://upload.wikimedia.org/wikipedia/uk/f/f9/O_tykh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4650377" cy="68724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217921" y="3192082"/>
            <a:ext cx="5806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Олекса</a:t>
            </a:r>
            <a:r>
              <a:rPr lang="ru-RU" sz="2400" dirty="0" smtClean="0"/>
              <a:t> Тихий у </a:t>
            </a:r>
            <a:r>
              <a:rPr lang="ru-RU" sz="2400" dirty="0" err="1" smtClean="0"/>
              <a:t>молоді</a:t>
            </a:r>
            <a:r>
              <a:rPr lang="ru-RU" sz="2400" dirty="0" smtClean="0"/>
              <a:t> роки,</a:t>
            </a:r>
          </a:p>
          <a:p>
            <a:r>
              <a:rPr lang="ru-RU" sz="2400" dirty="0" smtClean="0"/>
              <a:t>Фото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Інтернету</a:t>
            </a:r>
            <a:endParaRPr lang="uk-UA" sz="2400" dirty="0"/>
          </a:p>
        </p:txBody>
      </p:sp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5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pic>
        <p:nvPicPr>
          <p:cNvPr id="8" name="Рисунок 7" descr="blu_e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45871" y="0"/>
            <a:ext cx="2546129" cy="1800000"/>
          </a:xfrm>
          <a:prstGeom prst="rect">
            <a:avLst/>
          </a:prstGeom>
        </p:spPr>
      </p:pic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362" name="AutoShape 2" descr="https://muzey-dokm.pp.ua/wp-content/uploads/2018/08/Dyplomna-robota-Oleksy-Tyhogo.jpg"/>
          <p:cNvSpPr>
            <a:spLocks noChangeAspect="1" noChangeArrowheads="1"/>
          </p:cNvSpPr>
          <p:nvPr/>
        </p:nvSpPr>
        <p:spPr bwMode="auto">
          <a:xfrm>
            <a:off x="155575" y="-2705100"/>
            <a:ext cx="3429000" cy="5648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364" name="AutoShape 4" descr="https://muzey-dokm.pp.ua/wp-content/uploads/2018/08/Dyplomna-robota-Oleksy-Tyhogo.jpg"/>
          <p:cNvSpPr>
            <a:spLocks noChangeAspect="1" noChangeArrowheads="1"/>
          </p:cNvSpPr>
          <p:nvPr/>
        </p:nvSpPr>
        <p:spPr bwMode="auto">
          <a:xfrm>
            <a:off x="155575" y="-2705100"/>
            <a:ext cx="3429000" cy="5648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" name="Рисунок 11" descr="Dyplomna-robota-Oleksy-Tyh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65" y="0"/>
            <a:ext cx="417195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394960" y="3902670"/>
            <a:ext cx="6797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Титульний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аркуш</a:t>
            </a:r>
            <a:r>
              <a:rPr lang="ru-RU" sz="2400" dirty="0" smtClean="0"/>
              <a:t> </a:t>
            </a:r>
            <a:r>
              <a:rPr lang="ru-RU" sz="2400" dirty="0" err="1" smtClean="0"/>
              <a:t>дипломної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роботи</a:t>
            </a:r>
            <a:r>
              <a:rPr lang="ru-RU" sz="2400" dirty="0" smtClean="0"/>
              <a:t> О. І. Тихого, </a:t>
            </a:r>
            <a:r>
              <a:rPr lang="ru-RU" sz="2400" i="1" dirty="0" err="1" smtClean="0"/>
              <a:t>Дружківський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історико-художній</a:t>
            </a:r>
            <a:r>
              <a:rPr lang="ru-RU" sz="2400" i="1" dirty="0" smtClean="0"/>
              <a:t> музей</a:t>
            </a:r>
            <a:endParaRPr lang="uk-UA" sz="2400" i="1" dirty="0"/>
          </a:p>
        </p:txBody>
      </p:sp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6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" name="Рисунок 8" descr="2_5292232361096792375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7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pic>
        <p:nvPicPr>
          <p:cNvPr id="8" name="Рисунок 7" descr="blu_e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45871" y="0"/>
            <a:ext cx="2546129" cy="1800000"/>
          </a:xfrm>
          <a:prstGeom prst="rect">
            <a:avLst/>
          </a:prstGeom>
        </p:spPr>
      </p:pic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58" name="AutoShape 2" descr="Олекса Тихий"/>
          <p:cNvSpPr>
            <a:spLocks noChangeAspect="1" noChangeArrowheads="1"/>
          </p:cNvSpPr>
          <p:nvPr/>
        </p:nvSpPr>
        <p:spPr bwMode="auto">
          <a:xfrm>
            <a:off x="155575" y="-2408238"/>
            <a:ext cx="5676900" cy="502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" name="Рисунок 9" descr="Oleksa-Tyhy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7733211" cy="685089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800223" y="3832163"/>
            <a:ext cx="30844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О. І. Тихий за столом, </a:t>
            </a:r>
          </a:p>
          <a:p>
            <a:r>
              <a:rPr lang="ru-RU" sz="2400" dirty="0" smtClean="0"/>
              <a:t>фото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Інтернету</a:t>
            </a:r>
            <a:endParaRPr lang="uk-UA" sz="2400" dirty="0"/>
          </a:p>
        </p:txBody>
      </p:sp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8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pic>
        <p:nvPicPr>
          <p:cNvPr id="8" name="Рисунок 7" descr="blu_e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45871" y="0"/>
            <a:ext cx="2546129" cy="1800000"/>
          </a:xfrm>
          <a:prstGeom prst="rect">
            <a:avLst/>
          </a:prstGeom>
        </p:spPr>
      </p:pic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5471502" y="3244334"/>
            <a:ext cx="62065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Олекса</a:t>
            </a:r>
            <a:r>
              <a:rPr lang="ru-RU" dirty="0" smtClean="0"/>
              <a:t> Тихий</a:t>
            </a:r>
          </a:p>
          <a:p>
            <a:r>
              <a:rPr lang="ru-RU" i="1" dirty="0" smtClean="0"/>
              <a:t>Фото </a:t>
            </a:r>
            <a:r>
              <a:rPr lang="ru-RU" i="1" dirty="0" err="1" smtClean="0"/>
              <a:t>з</a:t>
            </a:r>
            <a:r>
              <a:rPr lang="ru-RU" i="1" dirty="0" smtClean="0"/>
              <a:t> сайту «ОЛЕКСА ТИХИЙ. Голос </a:t>
            </a:r>
            <a:r>
              <a:rPr lang="ru-RU" i="1" dirty="0" err="1" smtClean="0"/>
              <a:t>українського</a:t>
            </a:r>
            <a:r>
              <a:rPr lang="ru-RU" i="1" dirty="0" smtClean="0"/>
              <a:t> </a:t>
            </a:r>
            <a:r>
              <a:rPr lang="ru-RU" i="1" dirty="0" err="1" smtClean="0"/>
              <a:t>Донбасу</a:t>
            </a:r>
            <a:r>
              <a:rPr lang="ru-RU" i="1" dirty="0" smtClean="0"/>
              <a:t>»</a:t>
            </a:r>
          </a:p>
          <a:p>
            <a:r>
              <a:rPr lang="pl-PL" i="1" dirty="0" smtClean="0">
                <a:hlinkClick r:id="rId4"/>
              </a:rPr>
              <a:t>http://oleksa-tykhyi.1gb.ua/</a:t>
            </a:r>
            <a:r>
              <a:rPr lang="uk-UA" i="1" dirty="0" smtClean="0"/>
              <a:t> </a:t>
            </a:r>
            <a:endParaRPr lang="ru-RU" i="1" dirty="0" smtClean="0"/>
          </a:p>
          <a:p>
            <a:endParaRPr lang="uk-UA" dirty="0"/>
          </a:p>
        </p:txBody>
      </p:sp>
      <p:pic>
        <p:nvPicPr>
          <p:cNvPr id="9218" name="Picture 2" descr="http://oleksa-tykhyi.1gb.ua/wp-content/uploads/2020/01/cd2326f-tykhyj-o1.jpg"/>
          <p:cNvPicPr>
            <a:picLocks noChangeAspect="1" noChangeArrowheads="1"/>
          </p:cNvPicPr>
          <p:nvPr/>
        </p:nvPicPr>
        <p:blipFill>
          <a:blip r:embed="rId5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4663440" cy="6888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9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pic>
        <p:nvPicPr>
          <p:cNvPr id="8" name="Рисунок 7" descr="blu_e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45871" y="0"/>
            <a:ext cx="2546129" cy="1800000"/>
          </a:xfrm>
          <a:prstGeom prst="rect">
            <a:avLst/>
          </a:prstGeom>
        </p:spPr>
      </p:pic>
      <p:sp>
        <p:nvSpPr>
          <p:cNvPr id="22530" name="AutoShape 2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https://www.kcl.ac.uk/newimages/hero/hero-feature/2020/franz-fanon.x84aba4b1.jpg?f=webp"/>
          <p:cNvSpPr>
            <a:spLocks noChangeAspect="1" noChangeArrowheads="1"/>
          </p:cNvSpPr>
          <p:nvPr/>
        </p:nvSpPr>
        <p:spPr bwMode="auto">
          <a:xfrm>
            <a:off x="155575" y="-1828800"/>
            <a:ext cx="130111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58" name="AutoShape 2" descr="Олекса Тихий"/>
          <p:cNvSpPr>
            <a:spLocks noChangeAspect="1" noChangeArrowheads="1"/>
          </p:cNvSpPr>
          <p:nvPr/>
        </p:nvSpPr>
        <p:spPr bwMode="auto">
          <a:xfrm>
            <a:off x="155575" y="-2408238"/>
            <a:ext cx="5676900" cy="502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600891" y="1436914"/>
            <a:ext cx="943138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Думки про рідний донецький край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(1973)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b="1" dirty="0" smtClean="0">
              <a:latin typeface="Arial" pitchFamily="34" charset="0"/>
              <a:ea typeface="TimesNewRomanPSM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NewRomanPSM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-Italic"/>
              </a:rPr>
              <a:t>«Патріотизм, національна гідність, любов до свого народу, свого міста, села, любов до рідного слова, до рідної пісні, природи, історії – ось зерна, які ми повинні б сіяти в душі дітей і в сім’ї, і в школі, … і через літературу, кіно, телебачення»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purl.org/dc/elements/1.1/"/>
    <ds:schemaRef ds:uri="http://schemas.microsoft.com/sharepoint/v3"/>
    <ds:schemaRef ds:uri="http://schemas.microsoft.com/office/2006/documentManagement/types"/>
    <ds:schemaRef ds:uri="fb0879af-3eba-417a-a55a-ffe6dcd6ca77"/>
    <ds:schemaRef ds:uri="http://schemas.microsoft.com/office/2006/metadata/properties"/>
    <ds:schemaRef ds:uri="http://schemas.microsoft.com/office/infopath/2007/PartnerControls"/>
    <ds:schemaRef ds:uri="6dc4bcd6-49db-4c07-9060-8acfc67cef9f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1673</Words>
  <Application>Microsoft Office PowerPoint</Application>
  <PresentationFormat>Произвольный</PresentationFormat>
  <Paragraphs>244</Paragraphs>
  <Slides>34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Олекса Тихий (1927-1984)  та його педагогічна візія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2021-03-06T13:43:06Z</dcterms:created>
  <dcterms:modified xsi:type="dcterms:W3CDTF">2024-09-19T13:58:42Z</dcterms:modified>
</cp:coreProperties>
</file>