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97" r:id="rId1"/>
  </p:sldMasterIdLst>
  <p:notesMasterIdLst>
    <p:notesMasterId r:id="rId16"/>
  </p:notesMasterIdLst>
  <p:sldIdLst>
    <p:sldId id="257" r:id="rId2"/>
    <p:sldId id="324" r:id="rId3"/>
    <p:sldId id="314" r:id="rId4"/>
    <p:sldId id="328" r:id="rId5"/>
    <p:sldId id="325" r:id="rId6"/>
    <p:sldId id="326" r:id="rId7"/>
    <p:sldId id="327" r:id="rId8"/>
    <p:sldId id="330" r:id="rId9"/>
    <p:sldId id="336" r:id="rId10"/>
    <p:sldId id="337" r:id="rId11"/>
    <p:sldId id="338" r:id="rId12"/>
    <p:sldId id="333" r:id="rId13"/>
    <p:sldId id="334" r:id="rId14"/>
    <p:sldId id="31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3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40E169-5B33-4BAF-84AF-96CC81AD9C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16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10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11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12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13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A3E79-6B2E-43E6-845E-CBD9D52DD202}" type="slidenum">
              <a:rPr lang="ru-RU"/>
              <a:pPr/>
              <a:t>14</a:t>
            </a:fld>
            <a:endParaRPr 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4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5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6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7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8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039F0-4943-40F9-8267-863EBA6DAF6B}" type="slidenum">
              <a:rPr lang="ru-RU"/>
              <a:pPr/>
              <a:t>9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BF334-4044-40FE-906D-0B569E6557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62DF1-3F9A-4871-9DAB-097E8026A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49FA6-827C-42D4-A721-77F431B43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25946-D893-409F-81E0-00D06798B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5F7182-E1C6-49D4-B8EF-90A20ABE7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0C6DD-9EDD-4951-8B10-7D6920E22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F0D3B7-9CAE-42B6-8E4E-7F7983253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53327-482C-43D4-9EE9-49EC28AF7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92D4A2-A926-420C-9D6F-EEF789D69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41360A-C491-4F91-85F6-5166BBD16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A0E59-08F5-430F-BEB7-CFC6186EA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23E734-87D7-4755-BAE0-45E3330374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Grp="1" noChangeArrowheads="1"/>
          </p:cNvSpPr>
          <p:nvPr>
            <p:ph idx="1"/>
          </p:nvPr>
        </p:nvSpPr>
        <p:spPr>
          <a:xfrm>
            <a:off x="1071538" y="428604"/>
            <a:ext cx="7893075" cy="92869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9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Голова </a:t>
            </a:r>
            <a:r>
              <a:rPr lang="ru-RU" sz="9600" b="1" dirty="0" err="1" smtClean="0">
                <a:latin typeface="Arial" pitchFamily="34" charset="0"/>
                <a:cs typeface="Arial" pitchFamily="34" charset="0"/>
              </a:rPr>
              <a:t>Всеукраїнської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err="1" smtClean="0">
                <a:latin typeface="Arial" pitchFamily="34" charset="0"/>
                <a:cs typeface="Arial" pitchFamily="34" charset="0"/>
              </a:rPr>
              <a:t>асоціації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Василя </a:t>
            </a:r>
            <a:r>
              <a:rPr lang="ru-RU" sz="9600" b="1" dirty="0" err="1" smtClean="0">
                <a:latin typeface="Arial" pitchFamily="34" charset="0"/>
                <a:cs typeface="Arial" pitchFamily="34" charset="0"/>
              </a:rPr>
              <a:t>Сухомлинського</a:t>
            </a: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9600" b="1" dirty="0" smtClean="0">
                <a:latin typeface="Arial" pitchFamily="34" charset="0"/>
                <a:cs typeface="Arial" pitchFamily="34" charset="0"/>
              </a:rPr>
              <a:t>Олександра </a:t>
            </a:r>
            <a:r>
              <a:rPr lang="uk-UA" sz="9600" b="1" dirty="0" smtClean="0">
                <a:latin typeface="Arial" pitchFamily="34" charset="0"/>
                <a:cs typeface="Arial" pitchFamily="34" charset="0"/>
              </a:rPr>
              <a:t>Яківна Савченко (1942-2020):</a:t>
            </a:r>
          </a:p>
          <a:p>
            <a:pPr algn="ctr">
              <a:buNone/>
            </a:pPr>
            <a:r>
              <a:rPr lang="uk-UA" sz="9600" b="1" dirty="0" smtClean="0">
                <a:latin typeface="Arial" pitchFamily="34" charset="0"/>
                <a:cs typeface="Arial" pitchFamily="34" charset="0"/>
              </a:rPr>
              <a:t>ФОТОСПОГАДИ</a:t>
            </a:r>
          </a:p>
          <a:p>
            <a:pPr algn="ctr">
              <a:buNone/>
            </a:pPr>
            <a:r>
              <a:rPr lang="uk-UA" sz="9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uk-UA" sz="9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sz="3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285992"/>
            <a:ext cx="3301790" cy="2968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57290" y="6286520"/>
            <a:ext cx="7498080" cy="3905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Засідання  Правління  Асоціації  Василя  Сухомлинського,  Грудень  2017</a:t>
            </a:r>
            <a:endParaRPr lang="ru-RU" sz="1600" dirty="0"/>
          </a:p>
        </p:txBody>
      </p:sp>
      <p:pic>
        <p:nvPicPr>
          <p:cNvPr id="1026" name="Picture 2" descr="C:\Users\1\Desktop\Засідання асоціації грудень 20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28" y="714356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608" y="5857892"/>
            <a:ext cx="7498080" cy="390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Засідання Правління Асоціації Василя Сухомлинського, лютий 2018</a:t>
            </a:r>
            <a:endParaRPr lang="ru-RU" sz="1600" dirty="0"/>
          </a:p>
        </p:txBody>
      </p:sp>
      <p:pic>
        <p:nvPicPr>
          <p:cNvPr id="2050" name="Picture 2" descr="C:\Users\1\Desktop\засідання асоціації лютий 201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28" y="500042"/>
            <a:ext cx="7200326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 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науково-практична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та ХХV </a:t>
            </a:r>
            <a:r>
              <a:rPr lang="ru-RU" dirty="0" err="1" smtClean="0"/>
              <a:t>Всеукраїнські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 «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 Василя </a:t>
            </a:r>
            <a:r>
              <a:rPr lang="ru-RU" dirty="0" err="1" smtClean="0"/>
              <a:t>Сухомлинського</a:t>
            </a:r>
            <a:r>
              <a:rPr lang="ru-RU" dirty="0" smtClean="0"/>
              <a:t> у </a:t>
            </a:r>
            <a:r>
              <a:rPr lang="ru-RU" dirty="0" err="1" smtClean="0"/>
              <a:t>вітчизняному</a:t>
            </a:r>
            <a:r>
              <a:rPr lang="ru-RU" dirty="0" smtClean="0"/>
              <a:t> та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вимірах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Picture 2" descr="Z:\Фото ПМУ Основная\3 конференції\2018.10.04_Конфереція до 100-річчя Сухомлинського_Кропивницький\P1320531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28" y="428604"/>
            <a:ext cx="7263164" cy="5400000"/>
          </a:xfrm>
          <a:prstGeom prst="rect">
            <a:avLst/>
          </a:prstGeom>
          <a:noFill/>
        </p:spPr>
      </p:pic>
      <p:sp>
        <p:nvSpPr>
          <p:cNvPr id="8" name="Содержимое 6"/>
          <p:cNvSpPr txBox="1">
            <a:spLocks/>
          </p:cNvSpPr>
          <p:nvPr/>
        </p:nvSpPr>
        <p:spPr>
          <a:xfrm>
            <a:off x="1428728" y="5429264"/>
            <a:ext cx="7498080" cy="247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1400" dirty="0" smtClean="0"/>
              <a:t>Х </a:t>
            </a:r>
            <a:r>
              <a:rPr lang="ru-RU" sz="1400" dirty="0" err="1" smtClean="0"/>
              <a:t>Міжнародна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науково-практична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конференція</a:t>
            </a:r>
            <a:r>
              <a:rPr lang="ru-RU" sz="1400" dirty="0" smtClean="0"/>
              <a:t> та ХХV </a:t>
            </a:r>
            <a:r>
              <a:rPr lang="ru-RU" sz="1400" dirty="0" err="1" smtClean="0"/>
              <a:t>Всеукраїнські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педагогічні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читання</a:t>
            </a:r>
            <a:r>
              <a:rPr lang="ru-RU" sz="1400" dirty="0" smtClean="0"/>
              <a:t> «</a:t>
            </a:r>
            <a:r>
              <a:rPr lang="ru-RU" sz="1400" dirty="0" err="1" smtClean="0"/>
              <a:t>Творча</a:t>
            </a:r>
            <a:r>
              <a:rPr lang="ru-RU" sz="1400" dirty="0" smtClean="0"/>
              <a:t> </a:t>
            </a:r>
            <a:r>
              <a:rPr lang="ru-RU" sz="1400" dirty="0" err="1" smtClean="0"/>
              <a:t>спадщина</a:t>
            </a:r>
            <a:r>
              <a:rPr lang="ru-RU" sz="1400" dirty="0" smtClean="0"/>
              <a:t> Василя </a:t>
            </a:r>
            <a:r>
              <a:rPr lang="ru-RU" sz="1400" dirty="0" err="1" smtClean="0"/>
              <a:t>Сухомлинського</a:t>
            </a:r>
            <a:r>
              <a:rPr lang="ru-RU" sz="1400" dirty="0" smtClean="0"/>
              <a:t> у </a:t>
            </a:r>
            <a:r>
              <a:rPr lang="ru-RU" sz="1400" dirty="0" err="1" smtClean="0"/>
              <a:t>вітчизняному</a:t>
            </a:r>
            <a:r>
              <a:rPr lang="ru-RU" sz="1400" dirty="0" smtClean="0"/>
              <a:t> та </a:t>
            </a:r>
            <a:r>
              <a:rPr lang="ru-RU" sz="1400" dirty="0" err="1" smtClean="0"/>
              <a:t>міжнародному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вимірах</a:t>
            </a:r>
            <a:r>
              <a:rPr lang="ru-RU" sz="1400" dirty="0" smtClean="0"/>
              <a:t>» (до 100-річчя Василя </a:t>
            </a:r>
            <a:r>
              <a:rPr lang="ru-RU" sz="1400" dirty="0" err="1" smtClean="0"/>
              <a:t>Сухомлинського</a:t>
            </a:r>
            <a:r>
              <a:rPr lang="ru-RU" sz="1400" dirty="0" smtClean="0"/>
              <a:t>), 2018.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286808" cy="3668707"/>
          </a:xfrm>
        </p:spPr>
        <p:txBody>
          <a:bodyPr numCol="1"/>
          <a:lstStyle/>
          <a:p>
            <a:pPr indent="-360000">
              <a:buNone/>
            </a:pP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ctr">
              <a:buNone/>
            </a:pPr>
            <a:endParaRPr lang="uk-UA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r">
              <a:buNone/>
            </a:pP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r">
              <a:buNone/>
            </a:pPr>
            <a:endParaRPr lang="uk-UA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None/>
            </a:pP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None/>
            </a:pPr>
            <a:endParaRPr lang="uk-UA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None/>
            </a:pPr>
            <a:endParaRPr lang="uk-UA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None/>
            </a:pPr>
            <a:endParaRPr lang="uk-UA" sz="1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indent="-36000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indent="-360000">
              <a:buNone/>
            </a:pP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>
              <a:buFontTx/>
              <a:buChar char="-"/>
            </a:pPr>
            <a:endParaRPr lang="uk-UA" sz="2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ctr">
              <a:buNone/>
            </a:pPr>
            <a:endParaRPr lang="uk-UA" sz="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Z:\Фото ПМУ Основная\3 конференції\2019.01.15_Асоціація Сухомлинського\P1370033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428604"/>
            <a:ext cx="6572264" cy="6429396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2636838"/>
            <a:ext cx="1571636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/>
            </a:r>
            <a:br>
              <a:rPr lang="uk-UA" sz="2800" b="1" dirty="0"/>
            </a:b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Засідання</a:t>
            </a:r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Правління Асоціації Василя </a:t>
            </a:r>
            <a:r>
              <a:rPr lang="uk-UA" sz="16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Сухомлин-ського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b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Січень 2019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/>
              <a:t/>
            </a:r>
            <a:br>
              <a:rPr lang="uk-UA" sz="2800" b="1" dirty="0"/>
            </a:br>
            <a:r>
              <a:rPr lang="uk-UA" sz="4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Дякую за увагу!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alexand\Desktop\4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488" y="460354"/>
            <a:ext cx="4413250" cy="63976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alexand\Desktop\Untitled.FR12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428604"/>
            <a:ext cx="7929618" cy="56769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Z:\Фото ПМУ Основная\1 виставки\2008.09.24 Виставка Учитель.Майстер.Митець до 90-річчя Сухомлинського Відкриття Вітрини\IMG_188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43042" y="428604"/>
            <a:ext cx="7200000" cy="540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857892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400" b="1" dirty="0" smtClean="0"/>
          </a:p>
          <a:p>
            <a:pPr algn="ctr"/>
            <a:r>
              <a:rPr lang="uk-UA" sz="1400" b="1" dirty="0" smtClean="0"/>
              <a:t>Виставка </a:t>
            </a:r>
            <a:r>
              <a:rPr lang="uk-UA" sz="1400" b="1" dirty="0" err="1" smtClean="0"/>
              <a:t>“Учитель</a:t>
            </a:r>
            <a:r>
              <a:rPr lang="uk-UA" sz="1400" b="1" dirty="0" smtClean="0"/>
              <a:t>. Майстер. </a:t>
            </a:r>
            <a:r>
              <a:rPr lang="uk-UA" sz="1400" b="1" dirty="0" err="1" smtClean="0"/>
              <a:t>Митець”</a:t>
            </a:r>
            <a:endParaRPr lang="uk-UA" sz="1400" b="1" dirty="0" smtClean="0"/>
          </a:p>
          <a:p>
            <a:pPr algn="ctr"/>
            <a:r>
              <a:rPr lang="uk-UA" sz="1400" b="1" dirty="0" smtClean="0"/>
              <a:t>(до 90-річчя від дня народження Василя Сухомлинського), 2008 </a:t>
            </a:r>
          </a:p>
          <a:p>
            <a:pPr algn="ctr"/>
            <a:endParaRPr lang="uk-UA" sz="1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lexand\Desktop\Untitled.FR12 - 000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00166" y="428604"/>
            <a:ext cx="7177520" cy="51050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715016"/>
            <a:ext cx="7215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2012, м. Донецьк</a:t>
            </a:r>
          </a:p>
          <a:p>
            <a:pPr algn="ctr"/>
            <a:r>
              <a:rPr lang="uk-UA" sz="1400" dirty="0" smtClean="0"/>
              <a:t> П’яті міжнародні та Дев’ятнадцяті Всеукраїнські педагогічні читання </a:t>
            </a:r>
          </a:p>
          <a:p>
            <a:pPr algn="ctr"/>
            <a:r>
              <a:rPr lang="uk-UA" sz="1400" b="1" dirty="0" err="1" smtClean="0"/>
              <a:t>“Василь</a:t>
            </a:r>
            <a:r>
              <a:rPr lang="uk-UA" sz="1400" b="1" dirty="0" smtClean="0"/>
              <a:t> Сухомлинський у діалозі з сучасністю: здоров’я через </a:t>
            </a:r>
            <a:r>
              <a:rPr lang="uk-UA" sz="1400" b="1" dirty="0" err="1" smtClean="0"/>
              <a:t>освіту”</a:t>
            </a:r>
            <a:endParaRPr lang="uk-UA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286676" cy="3668707"/>
          </a:xfrm>
        </p:spPr>
        <p:txBody>
          <a:bodyPr>
            <a:normAutofit fontScale="92500" lnSpcReduction="10000"/>
          </a:bodyPr>
          <a:lstStyle/>
          <a:p>
            <a:pPr indent="-360000" algn="ctr">
              <a:buNone/>
            </a:pPr>
            <a:endParaRPr lang="uk-U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ctr">
              <a:lnSpc>
                <a:spcPct val="150000"/>
              </a:lnSpc>
              <a:buNone/>
            </a:pPr>
            <a:endParaRPr lang="uk-UA" sz="800" b="1" u="sng" dirty="0" smtClean="0"/>
          </a:p>
          <a:p>
            <a:pPr indent="-360000"/>
            <a:r>
              <a:rPr lang="uk-UA" sz="2400" b="1" i="1" dirty="0" err="1" smtClean="0"/>
              <a:t>Павлиська</a:t>
            </a:r>
            <a:r>
              <a:rPr lang="uk-UA" sz="2400" b="1" i="1" dirty="0" smtClean="0"/>
              <a:t> середня школа </a:t>
            </a:r>
          </a:p>
          <a:p>
            <a:pPr indent="-360000">
              <a:buNone/>
            </a:pPr>
            <a:r>
              <a:rPr lang="uk-UA" sz="2400" b="1" i="1" dirty="0" smtClean="0"/>
              <a:t>	(§ Розумове виховання і методика навчання)</a:t>
            </a:r>
          </a:p>
          <a:p>
            <a:pPr indent="-360000"/>
            <a:endParaRPr lang="uk-UA" sz="2400" b="1" i="1" dirty="0" smtClean="0"/>
          </a:p>
          <a:p>
            <a:pPr indent="-360000"/>
            <a:r>
              <a:rPr lang="uk-UA" sz="2400" b="1" i="1" dirty="0" smtClean="0"/>
              <a:t>Серце віддаю дітям</a:t>
            </a:r>
          </a:p>
          <a:p>
            <a:pPr indent="-360000">
              <a:buNone/>
            </a:pPr>
            <a:r>
              <a:rPr lang="uk-UA" sz="2400" b="1" i="1" dirty="0" smtClean="0"/>
              <a:t>	(Як ми вчилися читати і писати)</a:t>
            </a:r>
          </a:p>
          <a:p>
            <a:pPr indent="-360000"/>
            <a:endParaRPr lang="uk-UA" sz="2400" b="1" i="1" dirty="0" smtClean="0"/>
          </a:p>
          <a:p>
            <a:pPr indent="-360000"/>
            <a:r>
              <a:rPr lang="uk-UA" sz="2400" b="1" i="1" dirty="0" smtClean="0"/>
              <a:t>Сто порад учителеві </a:t>
            </a:r>
          </a:p>
          <a:p>
            <a:pPr indent="-360000">
              <a:buNone/>
            </a:pPr>
            <a:r>
              <a:rPr lang="uk-UA" sz="2400" b="1" i="1" dirty="0" smtClean="0"/>
              <a:t> 	(16 порад методичного спрямування)</a:t>
            </a:r>
          </a:p>
          <a:p>
            <a:pPr indent="-360000"/>
            <a:endParaRPr lang="uk-UA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Z:\Фото ПМУ Основная\1 виставки\2015.10.07 Виставка Сухомлинський - дитячий письменник Відкриття\IMG_23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85852" y="428604"/>
            <a:ext cx="7677083" cy="5400000"/>
          </a:xfrm>
          <a:prstGeom prst="rect">
            <a:avLst/>
          </a:prstGeom>
          <a:noFill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1500166" y="5929330"/>
            <a:ext cx="7498080" cy="247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Виставка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“Василь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Сухомлинський – дитячий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письменник”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14356"/>
            <a:ext cx="7572428" cy="3668707"/>
          </a:xfrm>
        </p:spPr>
        <p:txBody>
          <a:bodyPr>
            <a:normAutofit fontScale="92500" lnSpcReduction="10000"/>
          </a:bodyPr>
          <a:lstStyle/>
          <a:p>
            <a:pPr indent="-360000" algn="ctr">
              <a:buNone/>
            </a:pPr>
            <a:r>
              <a:rPr lang="uk-UA" sz="2400" b="1" u="sng" dirty="0" smtClean="0"/>
              <a:t>Дослідники методичної спадщини педагога</a:t>
            </a:r>
          </a:p>
          <a:p>
            <a:pPr indent="-360000" algn="ctr">
              <a:buNone/>
            </a:pPr>
            <a:r>
              <a:rPr lang="uk-UA" sz="2400" b="1" dirty="0" smtClean="0"/>
              <a:t>(методики навчання мови і літератури, початкової освіти)</a:t>
            </a:r>
          </a:p>
          <a:p>
            <a:pPr indent="-360000" algn="ctr">
              <a:buNone/>
            </a:pPr>
            <a:endParaRPr lang="uk-UA" sz="2400" b="1" u="sng" dirty="0" smtClean="0"/>
          </a:p>
          <a:p>
            <a:pPr indent="-360000" algn="ctr">
              <a:lnSpc>
                <a:spcPct val="150000"/>
              </a:lnSpc>
              <a:buNone/>
            </a:pPr>
            <a:endParaRPr lang="uk-UA" sz="2400" b="1" u="sng" dirty="0" smtClean="0"/>
          </a:p>
          <a:p>
            <a:pPr indent="-360000" algn="ctr"/>
            <a:r>
              <a:rPr lang="uk-UA" sz="2400" b="1" i="1" dirty="0" smtClean="0"/>
              <a:t>Л. </a:t>
            </a:r>
            <a:r>
              <a:rPr lang="uk-UA" sz="2400" b="1" i="1" dirty="0" err="1" smtClean="0"/>
              <a:t>Мамчур</a:t>
            </a:r>
            <a:r>
              <a:rPr lang="uk-UA" sz="2400" b="1" i="1" dirty="0" smtClean="0"/>
              <a:t> (1998, 2009)</a:t>
            </a:r>
          </a:p>
          <a:p>
            <a:pPr indent="-360000" algn="ctr">
              <a:buNone/>
            </a:pPr>
            <a:endParaRPr lang="uk-UA" sz="2400" b="1" i="1" dirty="0" smtClean="0"/>
          </a:p>
          <a:p>
            <a:pPr indent="-360000" algn="ctr"/>
            <a:r>
              <a:rPr lang="uk-UA" sz="2400" b="1" i="1" dirty="0" smtClean="0"/>
              <a:t>Л. </a:t>
            </a:r>
            <a:r>
              <a:rPr lang="uk-UA" sz="2400" b="1" i="1" dirty="0" err="1" smtClean="0"/>
              <a:t>Пархета</a:t>
            </a:r>
            <a:r>
              <a:rPr lang="uk-UA" sz="2400" b="1" i="1" dirty="0" smtClean="0"/>
              <a:t> (2006)</a:t>
            </a:r>
          </a:p>
          <a:p>
            <a:pPr indent="-360000" algn="ctr"/>
            <a:endParaRPr lang="uk-UA" sz="2400" b="1" i="1" dirty="0" smtClean="0"/>
          </a:p>
          <a:p>
            <a:pPr indent="-360000" algn="ctr"/>
            <a:r>
              <a:rPr lang="uk-UA" sz="2400" b="1" i="1" dirty="0" smtClean="0"/>
              <a:t>І. </a:t>
            </a:r>
            <a:r>
              <a:rPr lang="uk-UA" sz="2400" b="1" i="1" dirty="0" err="1" smtClean="0"/>
              <a:t>Баранюк</a:t>
            </a:r>
            <a:r>
              <a:rPr lang="uk-UA" sz="2400" b="1" i="1" dirty="0" smtClean="0"/>
              <a:t> (2017)</a:t>
            </a:r>
          </a:p>
          <a:p>
            <a:pPr indent="-360000" algn="just">
              <a:buNone/>
            </a:pPr>
            <a:endParaRPr lang="uk-UA" sz="2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just"/>
            <a:endParaRPr lang="uk-UA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/>
            <a:endParaRPr lang="uk-UA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Z:\Фото ПМУ Основная\1 виставки\2016.09.21 Виставка Сухомлинський світовий вимір Відкриття Вітрини\IMG_559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4000" y="357166"/>
            <a:ext cx="8100000" cy="5400000"/>
          </a:xfrm>
          <a:prstGeom prst="rect">
            <a:avLst/>
          </a:prstGeom>
          <a:noFill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1645920" y="5857892"/>
            <a:ext cx="7498080" cy="247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Виставка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“Василь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Сухомлинський. Світовий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вимір”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572428" cy="5572164"/>
          </a:xfrm>
        </p:spPr>
        <p:txBody>
          <a:bodyPr>
            <a:normAutofit fontScale="92500" lnSpcReduction="20000"/>
          </a:bodyPr>
          <a:lstStyle/>
          <a:p>
            <a:pPr indent="-360000" algn="ctr">
              <a:buNone/>
            </a:pPr>
            <a:endParaRPr lang="uk-UA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60000" algn="ctr">
              <a:buNone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виховання</a:t>
            </a:r>
          </a:p>
          <a:p>
            <a:pPr indent="-360000" algn="ctr">
              <a:lnSpc>
                <a:spcPct val="150000"/>
              </a:lnSpc>
              <a:buNone/>
            </a:pPr>
            <a:endParaRPr lang="uk-UA" sz="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b="1" i="1" dirty="0" smtClean="0">
                <a:latin typeface="+mj-lt"/>
              </a:rPr>
              <a:t>праця; </a:t>
            </a:r>
          </a:p>
          <a:p>
            <a:pPr lvl="0"/>
            <a:r>
              <a:rPr lang="uk-UA" sz="2000" b="1" i="1" dirty="0" smtClean="0">
                <a:latin typeface="+mj-lt"/>
              </a:rPr>
              <a:t>суспільна діяльність;</a:t>
            </a:r>
          </a:p>
          <a:p>
            <a:pPr lvl="0"/>
            <a:r>
              <a:rPr lang="uk-UA" sz="2000" b="1" i="1" dirty="0" smtClean="0">
                <a:latin typeface="+mj-lt"/>
              </a:rPr>
              <a:t>пізнання й охорона природи; </a:t>
            </a:r>
          </a:p>
          <a:p>
            <a:pPr lvl="0"/>
            <a:r>
              <a:rPr lang="uk-UA" sz="2000" b="1" i="1" dirty="0" smtClean="0">
                <a:latin typeface="+mj-lt"/>
              </a:rPr>
              <a:t>створення краси; </a:t>
            </a:r>
          </a:p>
          <a:p>
            <a:pPr lvl="0"/>
            <a:r>
              <a:rPr lang="uk-UA" sz="2000" b="1" i="1" dirty="0" smtClean="0">
                <a:latin typeface="+mj-lt"/>
              </a:rPr>
              <a:t>піклування про живе і красиве;</a:t>
            </a:r>
          </a:p>
          <a:p>
            <a:pPr lvl="0"/>
            <a:r>
              <a:rPr lang="uk-UA" sz="2000" b="1" i="1" dirty="0" smtClean="0">
                <a:latin typeface="+mj-lt"/>
              </a:rPr>
              <a:t>гра; </a:t>
            </a:r>
          </a:p>
          <a:p>
            <a:pPr lvl="0"/>
            <a:r>
              <a:rPr lang="uk-UA" sz="2000" b="1" i="1" dirty="0" smtClean="0">
                <a:latin typeface="+mj-lt"/>
              </a:rPr>
              <a:t>художнє читання, казка, драматизація, музика; зображальне мистецтво; </a:t>
            </a:r>
          </a:p>
          <a:p>
            <a:pPr lvl="0"/>
            <a:r>
              <a:rPr lang="uk-UA" sz="2000" b="1" i="1" dirty="0" smtClean="0">
                <a:latin typeface="+mj-lt"/>
              </a:rPr>
              <a:t>спонука до оволодіння знаннями, до пізнання світу, людини, краси, до самоосвіти;</a:t>
            </a:r>
          </a:p>
          <a:p>
            <a:pPr lvl="0"/>
            <a:r>
              <a:rPr lang="uk-UA" sz="2000" b="1" i="1" dirty="0" smtClean="0">
                <a:latin typeface="+mj-lt"/>
              </a:rPr>
              <a:t>самопізнання,</a:t>
            </a:r>
          </a:p>
          <a:p>
            <a:pPr lvl="0"/>
            <a:r>
              <a:rPr lang="uk-UA" sz="2000" b="1" i="1" dirty="0" smtClean="0">
                <a:latin typeface="+mj-lt"/>
              </a:rPr>
              <a:t>самоаналіз, самовдосконалення;</a:t>
            </a:r>
          </a:p>
          <a:p>
            <a:pPr lvl="0"/>
            <a:r>
              <a:rPr lang="uk-UA" sz="2000" b="1" i="1" dirty="0" smtClean="0">
                <a:latin typeface="+mj-lt"/>
              </a:rPr>
              <a:t>слово учителя (роз’яснення, навіювання, переконання, роздуми, розмисли, спонука, похвала, осуд);</a:t>
            </a:r>
          </a:p>
          <a:p>
            <a:pPr lvl="0"/>
            <a:r>
              <a:rPr lang="uk-UA" sz="2000" b="1" i="1" dirty="0" smtClean="0">
                <a:latin typeface="+mj-lt"/>
              </a:rPr>
              <a:t>духовна боротьба;</a:t>
            </a:r>
          </a:p>
          <a:p>
            <a:pPr indent="-360000" algn="just"/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360000"/>
            <a:endParaRPr lang="uk-UA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Z:\Фото ПМУ Основная\1 виставки\2017.10.04 Виставки Київ Сухомлинського відкриття\P1180782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4414" y="428604"/>
            <a:ext cx="7620000" cy="5633720"/>
          </a:xfrm>
          <a:prstGeom prst="rect">
            <a:avLst/>
          </a:prstGeom>
          <a:noFill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1500166" y="5786454"/>
            <a:ext cx="7498080" cy="247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Виставка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“Київ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Сухомлинського”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2018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0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lexand\AppData\Local\Temp\New_Logo_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82678" cy="46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3748547" cy="3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Засідання 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Правління 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Асоціації 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Василя 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Сухомлинського,</a:t>
            </a:r>
          </a:p>
          <a:p>
            <a:pPr>
              <a:buNone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лютий 2017</a:t>
            </a:r>
            <a:endParaRPr lang="ru-RU" sz="1600" dirty="0"/>
          </a:p>
        </p:txBody>
      </p:sp>
      <p:pic>
        <p:nvPicPr>
          <p:cNvPr id="8194" name="Picture 2" descr="Z:\Фото ПМУ Основная\3 конференції\2017.12.20_Засідання Асоціації Сухомлинського\P1230205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714356"/>
            <a:ext cx="3879532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1661</TotalTime>
  <Words>261</Words>
  <Application>Microsoft Office PowerPoint</Application>
  <PresentationFormat>Экран (4:3)</PresentationFormat>
  <Paragraphs>90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Засідання Правління Асоціації Василя Сухомлин-ського.  Січень 2019</vt:lpstr>
      <vt:lpstr> Дякую за увагу!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Михно</dc:creator>
  <cp:lastModifiedBy>alexand</cp:lastModifiedBy>
  <cp:revision>197</cp:revision>
  <dcterms:created xsi:type="dcterms:W3CDTF">2011-11-12T10:18:30Z</dcterms:created>
  <dcterms:modified xsi:type="dcterms:W3CDTF">2021-03-20T10:38:29Z</dcterms:modified>
</cp:coreProperties>
</file>