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sldIdLst>
    <p:sldId id="257" r:id="rId2"/>
    <p:sldId id="266" r:id="rId3"/>
    <p:sldId id="258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28BBD8"/>
    <a:srgbClr val="27A9A6"/>
    <a:srgbClr val="A50021"/>
    <a:srgbClr val="FFFF66"/>
    <a:srgbClr val="777777"/>
    <a:srgbClr val="0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9" autoAdjust="0"/>
    <p:restoredTop sz="94665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</p:grpSp>
      </p:grpSp>
      <p:sp>
        <p:nvSpPr>
          <p:cNvPr id="23046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046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E65C2-50FA-44E1-89DF-B34605FD4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E356E-DD3A-4602-A2D6-4A4575ADA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2D491-D855-4B24-98B7-91B03A1F1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061F5-F54A-4169-8244-9B84700D5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uk-UA" noProof="0" smtClean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D3181-0669-4E7A-90D4-A9808082A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9E025-E685-4B10-9046-5FC621F72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59412-DB9A-4954-9700-95402EB14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DBECE-7A42-46A8-96F3-50FD79336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EE5A1-0C39-4C51-B59C-ECA7380B2C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303D4-87BE-4F76-ABED-9195AF68E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1898F-4D72-4F47-A376-F3432F89A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1A6E1-BE4E-4761-87DA-54884B3CD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B8A08-4791-48E3-B65A-2B905A0ED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FC481-81A6-4646-B9C6-972961D320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2938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2938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8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8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8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8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8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8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8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9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9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9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2939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9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9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9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9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39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0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1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1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941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1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1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1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1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1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1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2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2943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3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3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3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3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3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943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2943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944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944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944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</p:grpSp>
      </p:grpSp>
      <p:sp>
        <p:nvSpPr>
          <p:cNvPr id="22944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944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944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944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944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F8995C0-1773-445D-90F4-9E4195F3BB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5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43" grpId="0"/>
      <p:bldP spid="229443" grpId="1"/>
      <p:bldP spid="229444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9444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94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94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900113" y="260350"/>
            <a:ext cx="7786687" cy="1008063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 err="1" smtClean="0"/>
              <a:t>Вальдорфська</a:t>
            </a:r>
            <a:r>
              <a:rPr lang="uk-UA" dirty="0" smtClean="0"/>
              <a:t> педагогіка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9788" y="1600200"/>
            <a:ext cx="4037012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  </a:t>
            </a:r>
            <a:r>
              <a:rPr lang="ru-RU" sz="2800" dirty="0" err="1" smtClean="0">
                <a:solidFill>
                  <a:srgbClr val="003300"/>
                </a:solidFill>
              </a:rPr>
              <a:t>Приймай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</a:rPr>
              <a:t>дитину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</a:rPr>
              <a:t>з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</a:rPr>
              <a:t>благословенням</a:t>
            </a:r>
            <a:r>
              <a:rPr lang="ru-RU" sz="2800" dirty="0" smtClean="0">
                <a:solidFill>
                  <a:srgbClr val="003300"/>
                </a:solidFill>
              </a:rPr>
              <a:t>, </a:t>
            </a:r>
            <a:r>
              <a:rPr lang="ru-RU" sz="2800" dirty="0" err="1" smtClean="0">
                <a:solidFill>
                  <a:srgbClr val="003300"/>
                </a:solidFill>
              </a:rPr>
              <a:t>виховуй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</a:rPr>
              <a:t>її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</a:rPr>
              <a:t>з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</a:rPr>
              <a:t>любов`ю</a:t>
            </a:r>
            <a:r>
              <a:rPr lang="ru-RU" sz="2800" dirty="0" smtClean="0">
                <a:solidFill>
                  <a:srgbClr val="003300"/>
                </a:solidFill>
              </a:rPr>
              <a:t>, </a:t>
            </a:r>
            <a:r>
              <a:rPr lang="ru-RU" sz="2800" dirty="0" err="1" smtClean="0">
                <a:solidFill>
                  <a:srgbClr val="003300"/>
                </a:solidFill>
              </a:rPr>
              <a:t>відпускай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</a:rPr>
              <a:t>вільною</a:t>
            </a:r>
            <a:r>
              <a:rPr lang="ru-RU" sz="2800" dirty="0" smtClean="0">
                <a:solidFill>
                  <a:srgbClr val="003300"/>
                </a:solidFill>
              </a:rPr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3300"/>
                </a:solidFill>
              </a:rPr>
              <a:t>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003300"/>
                </a:solidFill>
              </a:rPr>
              <a:t>    Рудольф Штайнер</a:t>
            </a:r>
            <a:r>
              <a:rPr lang="ru-RU" sz="2800" dirty="0" smtClean="0">
                <a:solidFill>
                  <a:srgbClr val="66FF33"/>
                </a:solidFill>
              </a:rPr>
              <a:t> </a:t>
            </a:r>
          </a:p>
        </p:txBody>
      </p:sp>
      <p:pic>
        <p:nvPicPr>
          <p:cNvPr id="4107" name="Picture 11" descr="3114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771650"/>
            <a:ext cx="3024188" cy="359886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бути в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центрі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uk-UA" sz="3200" dirty="0"/>
          </a:p>
        </p:txBody>
      </p:sp>
      <p:sp>
        <p:nvSpPr>
          <p:cNvPr id="4099" name="Клип 2"/>
          <p:cNvSpPr>
            <a:spLocks noGrp="1" noTextEdit="1"/>
          </p:cNvSpPr>
          <p:nvPr>
            <p:ph type="clipArt" sz="half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4101" name="Прямоугольник 4"/>
          <p:cNvSpPr>
            <a:spLocks noChangeArrowheads="1"/>
          </p:cNvSpPr>
          <p:nvPr/>
        </p:nvSpPr>
        <p:spPr bwMode="auto">
          <a:xfrm>
            <a:off x="539750" y="1700213"/>
            <a:ext cx="6318250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розробку антропософії, духовного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світогляду на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 педагогічний процес Р. Штайнер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вважав головною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справою свого життя. Саме основні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філософські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переконання Р. Штайнера (свобода волі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Людини)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є найвищою цінністю. Свобода волі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пов’язана з творчістю, здатність до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якої відрізняє  людину від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всіх живих істот. Уучень у процесі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 пізнання поступово повинен пройти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 історичний шлях, який людство пройшло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 у своєму розвитку.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Мета людини – гармонійно поєднати свою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«потрійну» природу: розумову, естетичну та </a:t>
            </a:r>
          </a:p>
          <a:p>
            <a:pPr>
              <a:lnSpc>
                <a:spcPct val="90000"/>
              </a:lnSpc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моральну. 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7" descr="ANd9GcTjGhZDpEbXKAy8vpcdxFp8QiRmg_hFIqUleABDCUGawmOBFie8Z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628775"/>
            <a:ext cx="395922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>
                <a:solidFill>
                  <a:srgbClr val="FFFF66"/>
                </a:solidFill>
              </a:rPr>
              <a:t>Перша </a:t>
            </a:r>
            <a:r>
              <a:rPr lang="uk-UA" dirty="0" err="1" smtClean="0">
                <a:solidFill>
                  <a:srgbClr val="FFFF66"/>
                </a:solidFill>
              </a:rPr>
              <a:t>вальдорфська</a:t>
            </a:r>
            <a:r>
              <a:rPr lang="uk-UA" dirty="0" smtClean="0">
                <a:solidFill>
                  <a:srgbClr val="FFFF66"/>
                </a:solidFill>
              </a:rPr>
              <a:t> школа</a:t>
            </a:r>
            <a:endParaRPr lang="uk-UA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91512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2800" dirty="0" smtClean="0">
                <a:solidFill>
                  <a:srgbClr val="FFFF66"/>
                </a:solidFill>
              </a:rPr>
              <a:t>була заснована відомим мислителем, філософом, літературознавцем Рудольфом </a:t>
            </a:r>
            <a:r>
              <a:rPr lang="uk-UA" sz="2800" dirty="0" err="1" smtClean="0">
                <a:solidFill>
                  <a:srgbClr val="FFFF66"/>
                </a:solidFill>
              </a:rPr>
              <a:t>Штайнером</a:t>
            </a:r>
            <a:r>
              <a:rPr lang="uk-UA" sz="2800" dirty="0" smtClean="0">
                <a:solidFill>
                  <a:srgbClr val="FFFF66"/>
                </a:solidFill>
              </a:rPr>
              <a:t> у 1919 році для дітей працівників тютюнової фабрики в </a:t>
            </a:r>
            <a:r>
              <a:rPr lang="uk-UA" sz="2800" dirty="0" err="1" smtClean="0">
                <a:solidFill>
                  <a:srgbClr val="FFFF66"/>
                </a:solidFill>
              </a:rPr>
              <a:t>Штутгарті</a:t>
            </a:r>
            <a:r>
              <a:rPr lang="uk-UA" sz="2800" dirty="0" smtClean="0">
                <a:solidFill>
                  <a:srgbClr val="FFFF66"/>
                </a:solidFill>
              </a:rPr>
              <a:t>. Він втілив у цій школі розроблене ним філософське вчення – антропософію (</a:t>
            </a:r>
            <a:r>
              <a:rPr lang="uk-UA" sz="2800" dirty="0" err="1" smtClean="0">
                <a:solidFill>
                  <a:srgbClr val="FFFF66"/>
                </a:solidFill>
              </a:rPr>
              <a:t>грец</a:t>
            </a:r>
            <a:r>
              <a:rPr lang="uk-UA" sz="2800" dirty="0" smtClean="0">
                <a:solidFill>
                  <a:srgbClr val="FFFF66"/>
                </a:solidFill>
              </a:rPr>
              <a:t>. – вміння про людину), відповідно до якого розвиток здібності пізнання приводить людину до досконалості. Антропософія поєднує в собі елементи суб’єктивного ідеалізму Гете та християнства. </a:t>
            </a:r>
            <a:endParaRPr lang="ru-RU" sz="2800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  <p:bldP spid="120835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uk-UA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Наукові напрацювання </a:t>
            </a:r>
            <a:r>
              <a:rPr lang="uk-UA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Штайнера</a:t>
            </a:r>
            <a:r>
              <a:rPr lang="uk-UA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залишили помітний слід у гносеології, природознавстві, архітектурі, медицині, а також у педагогіці</a:t>
            </a:r>
            <a:endParaRPr lang="uk-UA" sz="2000" dirty="0" smtClean="0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000" dirty="0" smtClean="0"/>
              <a:t>«Питання не в тому: що потрібно знати та вміти людині для існуючого соціального порядку, а в тому, що закладено в людині і що можна розвивати. Лише в цьому випадку суспільство буде отримувати нові сили від підростаючого покоління. І лише в такому випадку в суспільстві буде жити те, що вносять нові його члени».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2000" dirty="0" smtClean="0"/>
              <a:t>                       Рудольф </a:t>
            </a:r>
            <a:r>
              <a:rPr lang="uk-UA" sz="2000" dirty="0" err="1" smtClean="0"/>
              <a:t>Штайнер</a:t>
            </a:r>
            <a:endParaRPr lang="ru-RU" sz="2000" dirty="0" smtClean="0"/>
          </a:p>
        </p:txBody>
      </p:sp>
      <p:pic>
        <p:nvPicPr>
          <p:cNvPr id="146439" name="Picture 7" descr="m-00000173-a-0000004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1600200"/>
            <a:ext cx="3455988" cy="452596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Кредо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Вальдорфської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школи - </a:t>
            </a:r>
            <a:r>
              <a:rPr lang="uk-UA" sz="32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відмова від влади над дітьми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000" dirty="0" smtClean="0">
                <a:solidFill>
                  <a:schemeClr val="hlink"/>
                </a:solidFill>
              </a:rPr>
              <a:t>Завдання </a:t>
            </a:r>
            <a:r>
              <a:rPr lang="uk-UA" sz="2000" dirty="0" err="1" smtClean="0">
                <a:solidFill>
                  <a:schemeClr val="hlink"/>
                </a:solidFill>
              </a:rPr>
              <a:t>вальдорфської</a:t>
            </a:r>
            <a:r>
              <a:rPr lang="uk-UA" sz="2000" dirty="0" smtClean="0">
                <a:solidFill>
                  <a:schemeClr val="hlink"/>
                </a:solidFill>
              </a:rPr>
              <a:t> школи – розвивати здібності, а не збирати та накопичувати знання. Головне в навчанні – не завантаження пам`яті учнів, але розвиток здібностей відчувати, вміння творчо конструювати, знання природи і художній смак.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000" dirty="0" smtClean="0">
                <a:solidFill>
                  <a:srgbClr val="FF00FF"/>
                </a:solidFill>
              </a:rPr>
              <a:t>Основне це дитина, її внутрішній світ – динамічний, різноколірний.</a:t>
            </a:r>
            <a:endParaRPr lang="ru-RU" sz="2000" dirty="0" smtClean="0">
              <a:solidFill>
                <a:schemeClr val="hlink"/>
              </a:solidFill>
            </a:endParaRPr>
          </a:p>
        </p:txBody>
      </p:sp>
      <p:pic>
        <p:nvPicPr>
          <p:cNvPr id="232455" name="Picture 7" descr="p18_deti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773238"/>
            <a:ext cx="4038600" cy="352742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2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2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2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2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2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2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3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2" grpId="0"/>
      <p:bldP spid="23245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err="1" smtClean="0">
                <a:solidFill>
                  <a:srgbClr val="FF00FF"/>
                </a:solidFill>
              </a:rPr>
              <a:t>Вальдорфська</a:t>
            </a:r>
            <a:r>
              <a:rPr lang="uk-UA" dirty="0" smtClean="0">
                <a:solidFill>
                  <a:srgbClr val="FF00FF"/>
                </a:solidFill>
              </a:rPr>
              <a:t> педагогіка – спосіб життя</a:t>
            </a:r>
            <a:endParaRPr lang="uk-UA" dirty="0" smtClean="0"/>
          </a:p>
        </p:txBody>
      </p:sp>
      <p:sp>
        <p:nvSpPr>
          <p:cNvPr id="23654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2400" smtClean="0">
                <a:solidFill>
                  <a:srgbClr val="FF9900"/>
                </a:solidFill>
              </a:rPr>
              <a:t>Процес навчання та виховання повинен пристосовуватись до дитини, а не вона до них. Школа існує для дітей, заради дітей, а не діти – матеріал для школи. Навчання не може бути відокремленим від виховання: будь-яке навчання є одночасно і вихованням певних якостей особистості.</a:t>
            </a:r>
            <a:r>
              <a:rPr lang="ru-RU" sz="2400" smtClean="0"/>
              <a:t> </a:t>
            </a:r>
          </a:p>
        </p:txBody>
      </p:sp>
      <p:pic>
        <p:nvPicPr>
          <p:cNvPr id="236551" name="Picture 7" descr="2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347913"/>
            <a:ext cx="4038600" cy="30289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6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7" dur="2000"/>
                                        <p:tgtEl>
                                          <p:spTgt spid="236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8" grpId="0"/>
      <p:bldP spid="23654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Вальфдорська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педагогіка – це багаторічний практичний досвід. У ній поєднані можливості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мислительного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 естетичного, трудового, соціального, морального виховання, принципи індивідуального підходу та свободи у вихованні</a:t>
            </a:r>
            <a:r>
              <a:rPr lang="uk-UA" sz="1600" dirty="0" smtClean="0"/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uk-UA" sz="1600" dirty="0" smtClean="0"/>
          </a:p>
        </p:txBody>
      </p:sp>
      <p:sp>
        <p:nvSpPr>
          <p:cNvPr id="238602" name="Rectangle 10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000" smtClean="0"/>
              <a:t>Діти навчаються в процесі діалогу, але наслідують, імітують того, хто завоює їх довіру. Принцип авторитету– один з ключових принципів вальдорфської школи. Серед вчителів школи не може бути таких, які не завоювали авторитет учнів. Адже основне призначення школи – не сума знань, не оволодіння предметами і навичками, а вільне самовизначення учня, людини.</a:t>
            </a:r>
            <a:endParaRPr lang="ru-RU" sz="2000" smtClean="0"/>
          </a:p>
        </p:txBody>
      </p:sp>
      <p:pic>
        <p:nvPicPr>
          <p:cNvPr id="238603" name="Picture 11" descr="ranraz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628775"/>
            <a:ext cx="3384550" cy="4537075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386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386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3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00" grpId="0"/>
      <p:bldP spid="238602" grpId="0" build="p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142</TotalTime>
  <Words>466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Wingdings</vt:lpstr>
      <vt:lpstr>Calibri</vt:lpstr>
      <vt:lpstr>Times New Roman</vt:lpstr>
      <vt:lpstr>Круги</vt:lpstr>
      <vt:lpstr>Вальдорфська педагогіка</vt:lpstr>
      <vt:lpstr>Особистість дитини має бути в  центрі процесу навчання та виховання  </vt:lpstr>
      <vt:lpstr>Перша вальдорфська школа</vt:lpstr>
      <vt:lpstr>Наукові напрацювання Штайнера залишили помітний слід у гносеології, природознавстві, архітектурі, медицині, а також у педагогіці</vt:lpstr>
      <vt:lpstr>Кредо Вальдорфської школи - відмова від влади над дітьми</vt:lpstr>
      <vt:lpstr>Вальдорфська педагогіка – спосіб життя</vt:lpstr>
      <vt:lpstr>Вальфдорська педагогіка – це багаторічний практичний досвід. У ній поєднані можливості мислительного, естетичного, трудового, соціального, морального виховання, принципи індивідуального підходу та свободи у вихованні.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alexand</cp:lastModifiedBy>
  <cp:revision>16</cp:revision>
  <dcterms:created xsi:type="dcterms:W3CDTF">2008-12-20T20:11:58Z</dcterms:created>
  <dcterms:modified xsi:type="dcterms:W3CDTF">2020-04-03T11:46:17Z</dcterms:modified>
</cp:coreProperties>
</file>