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 sz="2400">
              <a:latin typeface="Times New Roman" pitchFamily="18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84E9-98A1-484A-9392-B11A1C7B4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7FA-EBBB-42C5-803D-4F43646D6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5A259-92DC-42A3-B503-985131E22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3471D-875E-4E9E-8F41-D561E807A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886B5-C81A-49E4-A19A-1614F66EF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39E16-2AD2-4BD9-AFE9-415A728EB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D1174-2433-486B-B207-E55AEC033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75054-C128-4BD3-82D2-06A00D725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11D0E-58D2-49F0-83DE-D111C1316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49B76-5FF8-439C-8075-3C52C6EAF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BFFA-BACF-4DBA-810F-8959A169A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 sz="2400">
              <a:latin typeface="Times New Roman" pitchFamily="18" charset="0"/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51BD1E-51B4-46D9-9CD9-AA8D18827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94.44.28.246/cgi-bin/irbis64r_12/cgiirbis_64.ex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F%D0%B0%D1%80%D1%82%D0%BE%D0%BB%D0%B0%2C%20%D0%92%2E" TargetMode="External"/><Relationship Id="rId7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A%D1%80%D0%B8%D1%88%D1%82%D0%B0%D0%BB%D1%8C%2C%20%D0%9D%2E%20%D0%90%2E" TargetMode="External"/><Relationship Id="rId2" Type="http://schemas.openxmlformats.org/officeDocument/2006/relationships/hyperlink" Target="http://194.44.28.246/cgi-bin/irbis64r_12/cgiirbis_64.exe?LNG=&amp;Z21ID=&amp;I21DBN=KNIGI&amp;P21DBN=KNIGI&amp;S21STN=1&amp;S21REF=3&amp;S21FMT=fullwebr&amp;C21COM=S&amp;S21CNR=20&amp;S21P01=0&amp;S21P02=1&amp;S21P03=A=&amp;S21STR=%D0%9F%D0%B0%D1%80%D1%82%D0%BE%D0%BB%D0%B0%2C%20%D0%92%2E%20%D0%92%2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A8%D1%82%D0%BE%D0%BA%D0%BC%D0%B0%D0%B9%D0%B5%D1%80%2C%20%D0%9A%2E" TargetMode="External"/><Relationship Id="rId5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4%D0%B0%D1%86%D0%B5%D0%BD%D0%BA%D0%BE%2C%20%D0%9D%2E%20%D0%9F%2E" TargetMode="External"/><Relationship Id="rId4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F%D0%BE%D0%BB%D0%B0%D1%87%D0%B5%D0%BA%2C%20%D0%90%D0%BD%D1%82%D0%B8%D0%B5%20%D0%9A%D0%B0%D1%82%D1%80%D0%B8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8%D0%BE%D0%BD%D0%BE%D0%B2%D0%B0%2C%20%D0%95%2E%20%D0%9D%2E" TargetMode="External"/><Relationship Id="rId2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A%D0%B0%D1%80%D0%BB%D0%B3%D1%80%D0%B5%D0%BD%2C%20%D0%A4%D1%80%D0%B0%D0%BD%D1%81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2%D0%BE%D1%80%D0%BE%D0%B1%D0%B5%D0%BB%D1%8C%2C%20%D0%9C%2E%20%D0%9C%2E" TargetMode="External"/><Relationship Id="rId4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7%D0%B0%D0%B3%D0%B2%D0%BE%D0%B7%D0%B4%D0%BA%D0%B8%D0%BD%2C%20%D0%92%D0%BB%D0%B0%D0%B4%D0%B8%D0%BC%D0%B8%D1%80%20%D0%9A%D0%BE%D0%BD%D1%81%D1%82%D0%B0%D0%BD%D1%82%D0%B8%D0%BD%D0%BE%D0%B2%D0%B8%D1%8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86%D0%BE%D0%BD%D0%BE%D0%B2%D0%B0%2C%20%D0%9E%2E%20%D0%9C%2E" TargetMode="External"/><Relationship Id="rId2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A3%D1%80%D0%B1%D1%88%D0%B0%D0%B9%D1%82%2C%20%D0%AD%D1%80%D0%B8%D0%BA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B%D1%83%D0%BF%D0%B0%D1%80%D0%B5%D0%BD%D0%BA%D0%BE%2C%20%D0%A1%2E%20%D0%84%2E" TargetMode="External"/><Relationship Id="rId5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F%D0%B0%D1%82%D1%86%D0%BB%D0%B0%D1%84%D1%84%2C%20%D0%A0%D0%B0%D0%B9%D0%BD%D0%B5%D1%80" TargetMode="External"/><Relationship Id="rId4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9C%D0%B0%D1%88%D0%BA%D1%96%D0%BD%D0%B0%2C%20%D0%9B%2E%20%D0%90%2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jObCpZ7MyQ" TargetMode="External"/><Relationship Id="rId2" Type="http://schemas.openxmlformats.org/officeDocument/2006/relationships/hyperlink" Target="http://194.44.28.246/cgi-bin/irbis64r_12/cgiirbis_64.exe?LNG=&amp;Z21ID=&amp;I21DBN=KNIGI&amp;P21DBN=KNIGI&amp;S21STN=1&amp;S21REF=1&amp;S21FMT=fullwebr&amp;C21COM=S&amp;S21CNR=20&amp;S21P01=0&amp;S21P02=1&amp;S21P03=A=&amp;S21STR=%D0%A3%D0%BB%D0%B8%D0%BD%2C%20%D0%91%D0%B5%D0%BD%D0%B3%D1%82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YG6UNsnpDW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title"/>
          </p:nvPr>
        </p:nvSpPr>
        <p:spPr>
          <a:xfrm>
            <a:off x="2667000" y="34925"/>
            <a:ext cx="6286500" cy="1411288"/>
          </a:xfrm>
        </p:spPr>
        <p:txBody>
          <a:bodyPr/>
          <a:lstStyle/>
          <a:p>
            <a:pPr algn="ctr" eaLnBrk="1" hangingPunct="1"/>
            <a:r>
              <a:rPr lang="uk-UA" sz="2400" dirty="0" smtClean="0">
                <a:latin typeface="Times New Roman" pitchFamily="18" charset="0"/>
              </a:rPr>
              <a:t>ВАЛЬДОРФСЬКА ПЕДАГОГІКА: ШКОЛА ЖИТТЯ І ДЛЯ ЖИТТЯ</a:t>
            </a: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uk-UA" sz="2000" smtClean="0"/>
              <a:t>Рудольф Штайнер</a:t>
            </a:r>
          </a:p>
          <a:p>
            <a:pPr algn="ctr" eaLnBrk="1" hangingPunct="1">
              <a:lnSpc>
                <a:spcPct val="80000"/>
              </a:lnSpc>
            </a:pPr>
            <a:r>
              <a:rPr lang="uk-UA" sz="2000" smtClean="0"/>
              <a:t>1861-1925</a:t>
            </a:r>
            <a:endParaRPr lang="ru-RU" sz="2000" smtClean="0"/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1800" smtClean="0"/>
              <a:t>Я його вперше почув в 1905 році.  В його словах мене перш за все вразило те, що це було обгрунтування,  узагальнення і  думок, і переконань, до яких я теж прийшов в той час. Але потім почалась боротьба проти штайнеристів в яких я бачив людей згвалтованих істинами, але весь час я повертався до його книг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800" smtClean="0"/>
              <a:t>Максиміліан Волошин, поет</a:t>
            </a:r>
            <a:endParaRPr lang="ru-RU" sz="1800" smtClean="0"/>
          </a:p>
        </p:txBody>
      </p:sp>
      <p:pic>
        <p:nvPicPr>
          <p:cNvPr id="3077" name="Picture 12" descr="Результат пошуку зображень за запитом &quot;про штайнера фото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362200"/>
            <a:ext cx="3048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Концептуальні положення</a:t>
            </a:r>
            <a:endParaRPr lang="ru-RU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000" smtClean="0"/>
              <a:t>Ми надаємо можливість дітям виявити свій душевний нахил у різних видах діяльності, вивільняючи таким чином, закладені в них інстинкти</a:t>
            </a: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000" smtClean="0"/>
              <a:t>Слід якомога довше залишати дитину в її образно-казковому світі, в якому вона пристосовується до життя, дати можливість якомога довше не розлучатися з уявою, образністю, безінтелектуальністю, дитина зможе пізніше правильним чином освоїтися в інтелектуальності, яка необхідна сучасній цивілізації</a:t>
            </a:r>
            <a:endParaRPr lang="ru-RU" sz="2000" smtClean="0"/>
          </a:p>
        </p:txBody>
      </p:sp>
      <p:pic>
        <p:nvPicPr>
          <p:cNvPr id="4101" name="Picture 8" descr="Результат пошуку зображень за запитом &quot;вальдорфська педагогіка картинки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0"/>
            <a:ext cx="3886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039100" cy="1600200"/>
          </a:xfrm>
        </p:spPr>
        <p:txBody>
          <a:bodyPr/>
          <a:lstStyle/>
          <a:p>
            <a:pPr algn="ctr" eaLnBrk="1" hangingPunct="1"/>
            <a:r>
              <a:rPr lang="ru-RU" sz="1100" smtClean="0"/>
              <a:t/>
            </a:r>
            <a:br>
              <a:rPr lang="ru-RU" sz="1100" smtClean="0"/>
            </a:br>
            <a:r>
              <a:rPr lang="ru-RU" sz="1100" smtClean="0"/>
              <a:t/>
            </a:r>
            <a:br>
              <a:rPr lang="ru-RU" sz="1100" smtClean="0"/>
            </a:br>
            <a:r>
              <a:rPr lang="ru-RU" sz="1800" smtClean="0">
                <a:latin typeface="Times New Roman" pitchFamily="18" charset="0"/>
              </a:rPr>
              <a:t>Повне зібрання творів  Р. Штайнера — книги, стенограми лекцій, не рахуючи художнього спадку,  записних книг та  іншого,  нараховує приблизно 354 томи. Видаються під егідою його послідовників в Дорнах і позначаються традиційною абревіатурою GA (Gesamtausgabe) з добавленням номера тому. </a:t>
            </a:r>
            <a:br>
              <a:rPr lang="ru-RU" sz="1800" smtClean="0">
                <a:latin typeface="Times New Roman" pitchFamily="18" charset="0"/>
              </a:rPr>
            </a:br>
            <a:endParaRPr lang="ru-RU" sz="1800" smtClean="0">
              <a:latin typeface="Times New Roman" pitchFamily="18" charset="0"/>
            </a:endParaRP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algn="ctr" eaLnBrk="1" hangingPunct="1"/>
            <a:r>
              <a:rPr lang="ru-RU" sz="2100" smtClean="0"/>
              <a:t>Найбільш повно в Україні праці Р.Штайнера та про нього можна знайти в Державній науково-педагогічній бібліотеці України імені В.О.Сухомлинського </a:t>
            </a:r>
            <a:r>
              <a:rPr lang="en-AU" sz="2400" smtClean="0">
                <a:hlinkClick r:id="rId2"/>
              </a:rPr>
              <a:t>http://194.44.28.246/cgi-bin/irbis64r_12/cgiirbis_64.exe</a:t>
            </a:r>
            <a:endParaRPr lang="ru-RU" sz="2100" smtClean="0"/>
          </a:p>
          <a:p>
            <a:pPr algn="ctr" eaLnBrk="1" hangingPunct="1"/>
            <a:endParaRPr lang="ru-RU" sz="2100" smtClean="0"/>
          </a:p>
          <a:p>
            <a:pPr algn="ctr" eaLnBrk="1" hangingPunct="1"/>
            <a:r>
              <a:rPr lang="ru-RU" sz="2100" smtClean="0"/>
              <a:t>80 публікацій: книги, збірники наукових праць, дисертації</a:t>
            </a:r>
          </a:p>
          <a:p>
            <a:pPr algn="ctr" eaLnBrk="1" hangingPunct="1"/>
            <a:r>
              <a:rPr lang="ru-RU" sz="2100" smtClean="0"/>
              <a:t>40 публікацій в періодичних виданнях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343900" cy="989013"/>
          </a:xfrm>
        </p:spPr>
        <p:txBody>
          <a:bodyPr/>
          <a:lstStyle/>
          <a:p>
            <a:pPr algn="ctr" eaLnBrk="1" hangingPunct="1"/>
            <a:r>
              <a:rPr lang="uk-UA" sz="3400" smtClean="0"/>
              <a:t>Рекомендуємо для ознайомлення</a:t>
            </a:r>
            <a:endParaRPr lang="ru-RU" sz="3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300" b="1" smtClean="0"/>
              <a:t>1. Вальдорфська педагогіка</a:t>
            </a:r>
            <a:r>
              <a:rPr lang="ru-RU" sz="1300" smtClean="0"/>
              <a:t>:</a:t>
            </a:r>
            <a:r>
              <a:rPr lang="ru-RU" sz="1300" b="1" smtClean="0"/>
              <a:t> </a:t>
            </a:r>
            <a:r>
              <a:rPr lang="ru-RU" sz="1300" smtClean="0"/>
              <a:t>в гармонії тіла, душі та духу: навч.-метод. посіб. / Ін-т модернізації змісту освіти, Дніпропетр. обл. ін-т післядиплом. пед. освіти ; [редкол.: Олександр Удод та ін. ; упоряд. Ольга Передерій ; чл. редкол.: Леся Атласюк та ін.]. - Дніпро : Акцент ПП, 2016. - 119 с. </a:t>
            </a:r>
          </a:p>
          <a:p>
            <a:pPr eaLnBrk="1" hangingPunct="1">
              <a:lnSpc>
                <a:spcPct val="80000"/>
              </a:lnSpc>
            </a:pPr>
            <a:r>
              <a:rPr lang="ru-RU" sz="1300" b="1" smtClean="0"/>
              <a:t> 2.</a:t>
            </a:r>
            <a:r>
              <a:rPr lang="ru-RU" sz="1300" smtClean="0"/>
              <a:t>  </a:t>
            </a:r>
            <a:r>
              <a:rPr lang="ru-RU" sz="1300" b="1" smtClean="0"/>
              <a:t>Вальдорфська педагогіка </a:t>
            </a:r>
            <a:r>
              <a:rPr lang="ru-RU" sz="1300" smtClean="0"/>
              <a:t>в Україні: З повагою до дитини: зб. ст.: матеріали міжнар. пед. читань "Пошук життєвого шляху" / [авт.: М. -М. Цех та ін.] ; Ін-т інновац. дослідж. і змісту освіти, Одес. обл. ін-т удоскон. учителів, Міжнар. асоц. вальдорф. педагогіки в країнах Центр. та Схід. Європи (ІАО). – К.: НАІРІ, 2009. - 166 с.   </a:t>
            </a:r>
          </a:p>
          <a:p>
            <a:pPr eaLnBrk="1" hangingPunct="1">
              <a:lnSpc>
                <a:spcPct val="80000"/>
              </a:lnSpc>
            </a:pPr>
            <a:r>
              <a:rPr lang="ru-RU" sz="1300" b="1" smtClean="0"/>
              <a:t>3</a:t>
            </a:r>
            <a:r>
              <a:rPr lang="ru-RU" sz="1300" smtClean="0"/>
              <a:t>.  </a:t>
            </a:r>
            <a:r>
              <a:rPr lang="ru-RU" sz="1300" b="1" smtClean="0"/>
              <a:t>Вальдорфські школи: </a:t>
            </a:r>
            <a:r>
              <a:rPr lang="ru-RU" sz="1300" smtClean="0"/>
              <a:t>запитання й відповіді / [упоряд.: Наріне Мальцева, Олена Колюхова, Сергій Копил; пер. з англ. Наріне Мальцевої]. – К. : НАІРІ, 2008. - 229 с.   </a:t>
            </a:r>
          </a:p>
          <a:p>
            <a:pPr eaLnBrk="1" hangingPunct="1">
              <a:lnSpc>
                <a:spcPct val="80000"/>
              </a:lnSpc>
            </a:pPr>
            <a:r>
              <a:rPr lang="ru-RU" sz="1300" b="1" smtClean="0"/>
              <a:t>4. Вальдорфский детский сад</a:t>
            </a:r>
            <a:r>
              <a:rPr lang="ru-RU" sz="1300" smtClean="0"/>
              <a:t> сегодня = Waldorfkindergarten heute / пер. с нем. Светланы Экс ; под ред. Мари-Луизы Компани и Перера Ланга ; [ред.: Н. Гутянская, Е. Гутянская ; гл. ред. Е. Колюхова ; директор изд-ва Наринэ Мальцева] . – К. : Наири, 2016. - 287 с. </a:t>
            </a:r>
            <a:endParaRPr lang="uk-UA" sz="1300" smtClean="0"/>
          </a:p>
          <a:p>
            <a:pPr eaLnBrk="1" hangingPunct="1">
              <a:lnSpc>
                <a:spcPct val="80000"/>
              </a:lnSpc>
            </a:pPr>
            <a:r>
              <a:rPr lang="uk-UA" sz="1300" b="1" smtClean="0"/>
              <a:t>5</a:t>
            </a:r>
            <a:r>
              <a:rPr lang="uk-UA" sz="1300" smtClean="0"/>
              <a:t>. </a:t>
            </a:r>
            <a:r>
              <a:rPr lang="uk-UA" sz="1300" b="1" smtClean="0"/>
              <a:t>Штайнер Р</a:t>
            </a:r>
            <a:r>
              <a:rPr lang="uk-UA" sz="1300" smtClean="0"/>
              <a:t>. Курси лекций по лечебной педагогике: 12 лекций, прочитанных в Дорнахе с 25 июня по 7 июля 1924 г. / пер с нем. И.Карташовой.- К.: НАИРИ, 2015.- 237 с.</a:t>
            </a:r>
          </a:p>
          <a:p>
            <a:pPr eaLnBrk="1" hangingPunct="1">
              <a:lnSpc>
                <a:spcPct val="80000"/>
              </a:lnSpc>
            </a:pPr>
            <a:r>
              <a:rPr lang="uk-UA" sz="1300" b="1" smtClean="0"/>
              <a:t>6.</a:t>
            </a:r>
            <a:r>
              <a:rPr lang="uk-UA" sz="1300" smtClean="0"/>
              <a:t> </a:t>
            </a:r>
            <a:r>
              <a:rPr lang="uk-UA" sz="1300" b="1" smtClean="0"/>
              <a:t>Штайнер Р.</a:t>
            </a:r>
            <a:r>
              <a:rPr lang="uk-UA" sz="1300" smtClean="0"/>
              <a:t> Эвритмия как видимая речь: 15 лекций, прочитанных в Дорнахе в 1924 году, а также лекция в Донах 4 августа 1922 г и лекция в Пенмайнуре 26 августа 1923 г. / пер.с нем.О.Сушко.- К.: НАИРИ, 2012.- 335 с.</a:t>
            </a:r>
            <a:endParaRPr lang="ru-RU" sz="1300" smtClean="0"/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615950"/>
            <a:ext cx="7851775" cy="452438"/>
          </a:xfrm>
        </p:spPr>
        <p:txBody>
          <a:bodyPr/>
          <a:lstStyle/>
          <a:p>
            <a:pPr eaLnBrk="1" hangingPunct="1"/>
            <a:r>
              <a:rPr lang="uk-UA" sz="3400" smtClean="0"/>
              <a:t>Рекомендуємо для ознайомлення</a:t>
            </a:r>
            <a:endParaRPr lang="ru-RU" sz="3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41148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1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1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1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1.</a:t>
            </a:r>
            <a:r>
              <a:rPr lang="ru-RU" sz="1100" smtClean="0">
                <a:latin typeface="Times New Roman" pitchFamily="18" charset="0"/>
              </a:rPr>
              <a:t>  </a:t>
            </a:r>
            <a:r>
              <a:rPr lang="ru-RU" sz="1100" b="1" u="sng" smtClean="0">
                <a:latin typeface="Times New Roman" pitchFamily="18" charset="0"/>
                <a:hlinkClick r:id="rId2"/>
              </a:rPr>
              <a:t>Партола, В. В.</a:t>
            </a:r>
            <a:r>
              <a:rPr lang="ru-RU" sz="1100" b="1" u="sng" smtClean="0">
                <a:latin typeface="Times New Roman" pitchFamily="18" charset="0"/>
              </a:rPr>
              <a:t> </a:t>
            </a:r>
            <a:r>
              <a:rPr lang="ru-RU" sz="1100" smtClean="0">
                <a:latin typeface="Times New Roman" pitchFamily="18" charset="0"/>
              </a:rPr>
              <a:t>Використання методу проектів як засобу формування інтелектуальних умінь молодших школярів у вальдорфській школі / В. В. Партола // Педагогіка формування творчої особистості у вищій і загальноосвітній школах : зб. наук. пр / Класич. приват. ун-т. - Запоріжжя : Класич. приват. ун-т, 2011. - Вип. № 18 (71). - С. 205-210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2.</a:t>
            </a:r>
            <a:r>
              <a:rPr lang="ru-RU" sz="1100" smtClean="0">
                <a:latin typeface="Times New Roman" pitchFamily="18" charset="0"/>
              </a:rPr>
              <a:t> </a:t>
            </a:r>
            <a:r>
              <a:rPr lang="ru-RU" sz="1100" b="1" u="sng" smtClean="0">
                <a:latin typeface="Times New Roman" pitchFamily="18" charset="0"/>
              </a:rPr>
              <a:t>Литвин, Л. В. </a:t>
            </a:r>
            <a:r>
              <a:rPr lang="ru-RU" sz="1100" smtClean="0">
                <a:latin typeface="Times New Roman" pitchFamily="18" charset="0"/>
              </a:rPr>
              <a:t> Ідеї вальдорфської педагогіки у вітчизняній освіті : автореф. дис. ... канд. пед. наук : 13.00.01 / Литвин Лілія Володимирівна ; [наук. кер. Сисоєва Світлана Олександрівна] ; Ін-т пед. освіти і освіти дорослих Нац. акад. пед. наук України. – К. : [б. в.] , 2011. - 20 с.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3.</a:t>
            </a:r>
            <a:r>
              <a:rPr lang="ru-RU" sz="1100" smtClean="0">
                <a:latin typeface="Times New Roman" pitchFamily="18" charset="0"/>
              </a:rPr>
              <a:t>  </a:t>
            </a:r>
            <a:r>
              <a:rPr lang="ru-RU" sz="1100" b="1" u="sng" smtClean="0">
                <a:latin typeface="Times New Roman" pitchFamily="18" charset="0"/>
              </a:rPr>
              <a:t>Пучко, А. О.</a:t>
            </a:r>
            <a:r>
              <a:rPr lang="ru-RU" sz="1100" smtClean="0">
                <a:latin typeface="Times New Roman" pitchFamily="18" charset="0"/>
              </a:rPr>
              <a:t>. Модель організації диференційованого навчання старших учнів вальдорфських шкіл Німеччини за ідеями Р. Штайнера / А. О. Пучко // Професіоналізм педагога в контексті Європейського вибору України : матеріали міжнар. наук.-практ. конф., 23-25 верес. 2010 р., Ялта, Крим, Україна : [зб. ст.] / РВНЗ "Крим. гуманіт. ун-т". - Ялта : РВВ КГУ, 2010. - Ч. 1. - С. 121-126.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 4.</a:t>
            </a:r>
            <a:r>
              <a:rPr lang="ru-RU" sz="1100" smtClean="0">
                <a:latin typeface="Times New Roman" pitchFamily="18" charset="0"/>
              </a:rPr>
              <a:t> </a:t>
            </a:r>
            <a:r>
              <a:rPr lang="ru-RU" sz="1100" b="1" u="sng" smtClean="0">
                <a:latin typeface="Times New Roman" pitchFamily="18" charset="0"/>
                <a:hlinkClick r:id="rId3"/>
              </a:rPr>
              <a:t>Партола, В.</a:t>
            </a:r>
            <a:r>
              <a:rPr lang="ru-RU" sz="1100" smtClean="0">
                <a:latin typeface="Times New Roman" pitchFamily="18" charset="0"/>
              </a:rPr>
              <a:t>   Поетапна побудова навчального процесу вальдорфської школи як ефективний засіб засвоєння учнями змісту освіти [Текст] / В. Партола // Гуманізація навчально-виховного процесу : зб. наук. пр. / Донбас. держ. пед. ун-т. - Слов'янськ : ДДПУ, 2013. - Вип. 61. - С. 371-376.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 </a:t>
            </a:r>
            <a:endParaRPr lang="ru-RU" sz="1000" smtClean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143000"/>
            <a:ext cx="41148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500" b="1" smtClean="0"/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5.</a:t>
            </a:r>
            <a:r>
              <a:rPr lang="ru-RU" sz="1100" smtClean="0">
                <a:latin typeface="Times New Roman" pitchFamily="18" charset="0"/>
              </a:rPr>
              <a:t> </a:t>
            </a:r>
            <a:r>
              <a:rPr lang="ru-RU" sz="1100" b="1" u="sng" smtClean="0">
                <a:latin typeface="Times New Roman" pitchFamily="18" charset="0"/>
                <a:hlinkClick r:id="rId4"/>
              </a:rPr>
              <a:t>Полачек, Антие Катрин</a:t>
            </a:r>
            <a:r>
              <a:rPr lang="ru-RU" sz="1100" smtClean="0">
                <a:latin typeface="Times New Roman" pitchFamily="18" charset="0"/>
              </a:rPr>
              <a:t>. Сборник стихотворений для ритмической части урока в вальдорфской школе / Анрие Катрин Полачек ; [оформ. обл. Галина</a:t>
            </a:r>
            <a:r>
              <a:rPr lang="ru-RU" sz="1000" smtClean="0">
                <a:latin typeface="Times New Roman" pitchFamily="18" charset="0"/>
              </a:rPr>
              <a:t> Анненко]. – К. : Наири, 2010. - 191 с. 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smtClean="0">
                <a:latin typeface="Times New Roman" pitchFamily="18" charset="0"/>
              </a:rPr>
              <a:t>. - Вип. 54. - С. 194-199.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00" b="1" smtClean="0">
                <a:latin typeface="Times New Roman" pitchFamily="18" charset="0"/>
              </a:rPr>
              <a:t>6.</a:t>
            </a:r>
            <a:r>
              <a:rPr lang="ru-RU" sz="1000" smtClean="0">
                <a:latin typeface="Times New Roman" pitchFamily="18" charset="0"/>
              </a:rPr>
              <a:t>  </a:t>
            </a:r>
            <a:r>
              <a:rPr lang="ru-RU" sz="1000" b="1" u="sng" smtClean="0">
                <a:latin typeface="Times New Roman" pitchFamily="18" charset="0"/>
              </a:rPr>
              <a:t>Науменко, О.</a:t>
            </a:r>
            <a:r>
              <a:rPr lang="ru-RU" sz="1000" smtClean="0">
                <a:latin typeface="Times New Roman" pitchFamily="18" charset="0"/>
              </a:rPr>
              <a:t>. Особливості становлення самоефективності в дошкільному віці : Що дає вальдорфська педагогіка дитині / Науменко О. М. – К. : Марич : Сімейне коло, 2010. - 63 с. - (Психологічний інструментарій : сер. засновано в 2003 р. ; № 3/2010)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00" b="1" smtClean="0">
                <a:latin typeface="Times New Roman" pitchFamily="18" charset="0"/>
              </a:rPr>
              <a:t>7</a:t>
            </a:r>
            <a:r>
              <a:rPr lang="ru-RU" sz="1000" smtClean="0">
                <a:latin typeface="Times New Roman" pitchFamily="18" charset="0"/>
              </a:rPr>
              <a:t>.  </a:t>
            </a:r>
            <a:r>
              <a:rPr lang="ru-RU" sz="1000" b="1" u="sng" smtClean="0">
                <a:latin typeface="Times New Roman" pitchFamily="18" charset="0"/>
                <a:hlinkClick r:id="rId5"/>
              </a:rPr>
              <a:t>Даценко, Н. П.</a:t>
            </a:r>
            <a:r>
              <a:rPr lang="ru-RU" sz="1000" b="1" u="sng" smtClean="0">
                <a:latin typeface="Times New Roman" pitchFamily="18" charset="0"/>
              </a:rPr>
              <a:t> </a:t>
            </a:r>
            <a:r>
              <a:rPr lang="ru-RU" sz="1000" smtClean="0">
                <a:latin typeface="Times New Roman" pitchFamily="18" charset="0"/>
              </a:rPr>
              <a:t>Психолого-педагогічний супровід взаємодії вальдорфської школи з батьками / Н. П. Даценко //Проблеми загальної та педагогічної психології : зб. наук. пр. Ін-ту психології імені Г. С. Костюка НАПН України / Ін-т психології ім. Г. С. Костюка НАПН України. – К. : [б. в.], 2011. - Т. 13, Ч. 1. - С. 106-113. -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00" b="1" smtClean="0">
                <a:latin typeface="Times New Roman" pitchFamily="18" charset="0"/>
              </a:rPr>
              <a:t>8.</a:t>
            </a:r>
            <a:r>
              <a:rPr lang="ru-RU" sz="1000" smtClean="0">
                <a:latin typeface="Times New Roman" pitchFamily="18" charset="0"/>
              </a:rPr>
              <a:t> </a:t>
            </a:r>
            <a:r>
              <a:rPr lang="ru-RU" sz="1000" b="1" u="sng" smtClean="0">
                <a:latin typeface="Times New Roman" pitchFamily="18" charset="0"/>
                <a:hlinkClick r:id="rId6"/>
              </a:rPr>
              <a:t>Штокмайер, К.</a:t>
            </a:r>
            <a:r>
              <a:rPr lang="ru-RU" sz="1000" b="1" u="sng" smtClean="0">
                <a:latin typeface="Times New Roman" pitchFamily="18" charset="0"/>
              </a:rPr>
              <a:t> </a:t>
            </a:r>
            <a:r>
              <a:rPr lang="ru-RU" sz="1000" smtClean="0">
                <a:latin typeface="Times New Roman" pitchFamily="18" charset="0"/>
              </a:rPr>
              <a:t>Материалы к учебным программам вальдорфских школ / К. Штокмайер, Р. Штейнер ; [пер. с нем. И. Маханькова ; под ред. Д. Виноградова]. - Москва : Парсифаль (Изд-во Москов. Центра вальдорфской педагогики), 1995. - 412, [1] с.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00" b="1" smtClean="0">
                <a:latin typeface="Times New Roman" pitchFamily="18" charset="0"/>
              </a:rPr>
              <a:t>9. Програми для вальдорфських</a:t>
            </a:r>
            <a:r>
              <a:rPr lang="ru-RU" sz="1000" smtClean="0">
                <a:latin typeface="Times New Roman" pitchFamily="18" charset="0"/>
              </a:rPr>
              <a:t> шкіл України. 1-9 класи / Департамент заг. серед. та дошк. освіти, Ін-т інновац. технологій і змісту освіти у центр. та схід. Європі, Асоц. вальдорф. ініціатив України ; [упоряд.: С. Ф. Передерій, Г. Ф. Древаль, О. А. Дубовик] ; за заг. ред. С. Г. Крамаренко. – К. : Генеза, 2009. - 510 с.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00" b="1" smtClean="0">
                <a:latin typeface="Times New Roman" pitchFamily="18" charset="0"/>
              </a:rPr>
              <a:t>10</a:t>
            </a:r>
            <a:r>
              <a:rPr lang="ru-RU" sz="1000" smtClean="0">
                <a:latin typeface="Times New Roman" pitchFamily="18" charset="0"/>
              </a:rPr>
              <a:t>. </a:t>
            </a:r>
            <a:r>
              <a:rPr lang="ru-RU" sz="1000" b="1" u="sng" smtClean="0">
                <a:latin typeface="Times New Roman" pitchFamily="18" charset="0"/>
                <a:hlinkClick r:id="rId7"/>
              </a:rPr>
              <a:t>Кришталь, Н. А.</a:t>
            </a:r>
            <a:r>
              <a:rPr lang="ru-RU" sz="1000" smtClean="0">
                <a:latin typeface="Times New Roman" pitchFamily="18" charset="0"/>
              </a:rPr>
              <a:t>  Вальдорфська педагогіка: особистісно-соціальні пріоритети дошкільної освіти / Н. А. Кришталь // Педагогіка і психологія формування творчої особистості: проблеми і пошуки : зб. наук. пр. / Запоріз. обл. ін-т післядиплом. пед. освіти, Класич. приват. ун-т. - Запоріжжя : [б. в.], 2009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9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615950"/>
            <a:ext cx="7851775" cy="452438"/>
          </a:xfrm>
        </p:spPr>
        <p:txBody>
          <a:bodyPr/>
          <a:lstStyle/>
          <a:p>
            <a:pPr eaLnBrk="1" hangingPunct="1"/>
            <a:r>
              <a:rPr lang="uk-UA" sz="3400" smtClean="0"/>
              <a:t>Рекомендуємо для ознайомлення</a:t>
            </a:r>
            <a:endParaRPr lang="ru-RU" sz="3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403860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8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8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000" b="1" smtClean="0">
                <a:latin typeface="Times New Roman" pitchFamily="18" charset="0"/>
              </a:rPr>
              <a:t>11</a:t>
            </a:r>
            <a:r>
              <a:rPr lang="ru-RU" sz="1000" smtClean="0">
                <a:latin typeface="Times New Roman" pitchFamily="18" charset="0"/>
              </a:rPr>
              <a:t>. </a:t>
            </a:r>
            <a:r>
              <a:rPr lang="ru-RU" sz="1000" b="1" u="sng" smtClean="0">
                <a:latin typeface="Times New Roman" pitchFamily="18" charset="0"/>
              </a:rPr>
              <a:t>Мезенцева, О.</a:t>
            </a:r>
            <a:r>
              <a:rPr lang="ru-RU" sz="1000" smtClean="0">
                <a:latin typeface="Times New Roman" pitchFamily="18" charset="0"/>
              </a:rPr>
              <a:t>. Антропософські витоки вальдорфської педагогіки [Текст] / О. Мезенцева // Гуманітарний вісник Державного вищого навчального закладу "Переяслав-Хмельницький державний педагогічний університет імені Григорія Сковороди" :зб. наук. пр. - Переяслав-Хмельницький : Переяслав-Хмельницький держ. пед. ун-т ім. Г. С. Сковороди, 2015 = The jornal of the humanitaries Pedagogy. Педагогіка, Вип. 37. - С. 122-131.</a:t>
            </a:r>
            <a:r>
              <a:rPr lang="ru-RU" sz="1000" b="1" smtClean="0">
                <a:latin typeface="Times New Roman" pitchFamily="18" charset="0"/>
              </a:rPr>
              <a:t>  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smtClean="0">
                <a:latin typeface="Times New Roman" pitchFamily="18" charset="0"/>
              </a:rPr>
              <a:t> </a:t>
            </a:r>
            <a:r>
              <a:rPr lang="ru-RU" sz="1000" b="1" smtClean="0">
                <a:latin typeface="Times New Roman" pitchFamily="18" charset="0"/>
              </a:rPr>
              <a:t>12</a:t>
            </a:r>
            <a:r>
              <a:rPr lang="ru-RU" sz="1000" smtClean="0">
                <a:latin typeface="Times New Roman" pitchFamily="18" charset="0"/>
              </a:rPr>
              <a:t>. </a:t>
            </a:r>
            <a:r>
              <a:rPr lang="ru-RU" sz="1000" b="1" smtClean="0">
                <a:latin typeface="Times New Roman" pitchFamily="18" charset="0"/>
              </a:rPr>
              <a:t>Поверь глазам своим</a:t>
            </a:r>
            <a:r>
              <a:rPr lang="ru-RU" sz="1000" smtClean="0">
                <a:latin typeface="Times New Roman" pitchFamily="18" charset="0"/>
              </a:rPr>
              <a:t> : созерцание искусства в Вальдорфской школе / под ред. Вольфганга-М. Ауэра ; пер. с нем. Дмитрия Корнилова ; [ред. перевода Даниил Косенко ; гл. ред. Елена Колюхова.- К. : Наири, 2015. - 213 с.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smtClean="0">
                <a:latin typeface="Times New Roman" pitchFamily="18" charset="0"/>
              </a:rPr>
              <a:t>1</a:t>
            </a:r>
            <a:r>
              <a:rPr lang="ru-RU" sz="1000" b="1" smtClean="0">
                <a:latin typeface="Times New Roman" pitchFamily="18" charset="0"/>
              </a:rPr>
              <a:t>3</a:t>
            </a:r>
            <a:r>
              <a:rPr lang="ru-RU" sz="1000" smtClean="0">
                <a:latin typeface="Times New Roman" pitchFamily="18" charset="0"/>
              </a:rPr>
              <a:t>. </a:t>
            </a:r>
            <a:r>
              <a:rPr lang="ru-RU" sz="1000" b="1" u="sng" smtClean="0">
                <a:latin typeface="Times New Roman" pitchFamily="18" charset="0"/>
                <a:hlinkClick r:id="rId2"/>
              </a:rPr>
              <a:t>Карлгрен, Франс</a:t>
            </a:r>
            <a:r>
              <a:rPr lang="ru-RU" sz="1000" smtClean="0">
                <a:latin typeface="Times New Roman" pitchFamily="18" charset="0"/>
              </a:rPr>
              <a:t>. Воспитание к свободе : Педагогика Рудольфа Штейнера : Из опыта международного движения вальдорфских школ / текст: Франс Карлгрен ; ред. по иллюстр. Арне Клинборг ; [общ. ред. и предисл. А. Пинского ; пер. с нем. изд. 1990 г. Е. Протасовой и Н. Егоровой ; ред. пер. Л. Лысовой]. - 2-е изд. - Москва : Парсифаль : Изд-во Москов. Центра вальдорфской педагогики, 1995. - 267 с.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b="1" smtClean="0">
                <a:latin typeface="Times New Roman" pitchFamily="18" charset="0"/>
              </a:rPr>
              <a:t>14</a:t>
            </a:r>
            <a:r>
              <a:rPr lang="ru-RU" sz="1000" smtClean="0">
                <a:latin typeface="Times New Roman" pitchFamily="18" charset="0"/>
              </a:rPr>
              <a:t>.  </a:t>
            </a:r>
            <a:r>
              <a:rPr lang="ru-RU" sz="1000" b="1" u="sng" smtClean="0">
                <a:latin typeface="Times New Roman" pitchFamily="18" charset="0"/>
                <a:hlinkClick r:id="rId3"/>
              </a:rPr>
              <a:t>Ионова, Е. Н.</a:t>
            </a:r>
            <a:r>
              <a:rPr lang="ru-RU" sz="1000" smtClean="0">
                <a:latin typeface="Times New Roman" pitchFamily="18" charset="0"/>
              </a:rPr>
              <a:t>  Научно-педагогические основы учебно-воспитательного процесса в современной школе на идеях вальдорфской педагогики : Дис. ... д-ра пед. наук: 13.00.01 / Ионова Е. Н. ; Харьк. гос. пед. ун-т им. Григория Сковороды. - Харьков, 2000. – 443 с.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b="1" smtClean="0">
                <a:latin typeface="Times New Roman" pitchFamily="18" charset="0"/>
              </a:rPr>
              <a:t>15</a:t>
            </a:r>
            <a:r>
              <a:rPr lang="ru-RU" sz="1000" smtClean="0">
                <a:latin typeface="Times New Roman" pitchFamily="18" charset="0"/>
              </a:rPr>
              <a:t>.  </a:t>
            </a:r>
            <a:r>
              <a:rPr lang="ru-RU" sz="1000" b="1" u="sng" smtClean="0">
                <a:latin typeface="Times New Roman" pitchFamily="18" charset="0"/>
              </a:rPr>
              <a:t>Ионова, Е. Н</a:t>
            </a:r>
            <a:r>
              <a:rPr lang="ru-RU" sz="1000" smtClean="0">
                <a:latin typeface="Times New Roman" pitchFamily="18" charset="0"/>
              </a:rPr>
              <a:t>.  Вальдорфская педагогика: теоретико-методологические аспекты : [монография] / Е. Н. Ионова ; Харьк. гос. пед. ун-т им. Г. С. Сковороды. - Харьков</a:t>
            </a:r>
            <a:r>
              <a:rPr lang="ru-RU" sz="1200" smtClean="0">
                <a:latin typeface="Times New Roman" pitchFamily="18" charset="0"/>
              </a:rPr>
              <a:t> : Бизнес Информ, 1997. - 298, [1] с. 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</a:rPr>
              <a:t> 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14400"/>
            <a:ext cx="40386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400" b="1" smtClean="0"/>
          </a:p>
          <a:p>
            <a:pPr eaLnBrk="1" hangingPunct="1">
              <a:lnSpc>
                <a:spcPct val="80000"/>
              </a:lnSpc>
            </a:pPr>
            <a:r>
              <a:rPr lang="ru-RU" sz="900" smtClean="0">
                <a:latin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</a:pPr>
            <a:endParaRPr lang="ru-RU" sz="9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9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9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2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000" smtClean="0">
                <a:latin typeface="Times New Roman" pitchFamily="18" charset="0"/>
              </a:rPr>
              <a:t>1</a:t>
            </a:r>
            <a:r>
              <a:rPr lang="ru-RU" sz="1000" b="1" smtClean="0">
                <a:latin typeface="Times New Roman" pitchFamily="18" charset="0"/>
              </a:rPr>
              <a:t>6.</a:t>
            </a:r>
            <a:r>
              <a:rPr lang="ru-RU" sz="1000" smtClean="0">
                <a:latin typeface="Times New Roman" pitchFamily="18" charset="0"/>
              </a:rPr>
              <a:t> </a:t>
            </a:r>
            <a:r>
              <a:rPr lang="ru-RU" sz="1000" b="1" u="sng" smtClean="0">
                <a:latin typeface="Times New Roman" pitchFamily="18" charset="0"/>
              </a:rPr>
              <a:t>Лупаренко, С. Є.</a:t>
            </a:r>
            <a:r>
              <a:rPr lang="ru-RU" sz="1000" smtClean="0">
                <a:latin typeface="Times New Roman" pitchFamily="18" charset="0"/>
              </a:rPr>
              <a:t> Розвиток пізнавальної активності молодших школярів засобами вальдорфської педагогіки : автореф. дис. ... канд. пед. наук : 13.00.09 / Лупаренко Світлана Євгенівна ; [наук. кер. Іонова Олена Миколаївна] ; Харк. нац. пед. ун-т ім. Г. С. Сковороди. - Харків : [б. в.], 2008. - 20 с.   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b="1" smtClean="0">
                <a:latin typeface="Times New Roman" pitchFamily="18" charset="0"/>
              </a:rPr>
              <a:t>17. Любченко, Ю.  </a:t>
            </a:r>
            <a:r>
              <a:rPr lang="ru-RU" sz="1000" smtClean="0">
                <a:latin typeface="Times New Roman" pitchFamily="18" charset="0"/>
              </a:rPr>
              <a:t>Вальдорфська педагогіка як інноваційна тенденція розвитку сучасної освіти в Україні / Ю. О. Любченко, І. О. Линьова // Проблеми та перспективи управління сучасною столичною школою : зб. наук. ст. за матеріалами регіон. наук.-практ. конф., 28 січ. 2014 р. / [за заг ред. І. О. Линьової, А. М. Якушенко]. – К.: Київ. ун-т ім. Б. Грінченка, 2014. -   </a:t>
            </a:r>
            <a:r>
              <a:rPr lang="ru-RU" sz="1000" b="1" smtClean="0">
                <a:latin typeface="Times New Roman" pitchFamily="18" charset="0"/>
              </a:rPr>
              <a:t>С</a:t>
            </a:r>
            <a:r>
              <a:rPr lang="ru-RU" sz="1000" smtClean="0">
                <a:latin typeface="Times New Roman" pitchFamily="18" charset="0"/>
              </a:rPr>
              <a:t> .190-196. </a:t>
            </a:r>
            <a:endParaRPr lang="ru-RU" sz="1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000" b="1" smtClean="0">
                <a:latin typeface="Times New Roman" pitchFamily="18" charset="0"/>
              </a:rPr>
              <a:t>18. Учебные программы</a:t>
            </a:r>
            <a:r>
              <a:rPr lang="ru-RU" sz="1000" smtClean="0">
                <a:latin typeface="Times New Roman" pitchFamily="18" charset="0"/>
              </a:rPr>
              <a:t> вальдорфских школ = Pedagogischen auftrag und unterrichtsziele - vom lehrplan der Waldofschulen : Пер. с нем. / Под ред. В. К. Загвоздкина. - Москва : Народное образование, 2005. - 524 с.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b="1" u="sng" smtClean="0">
                <a:latin typeface="Times New Roman" pitchFamily="18" charset="0"/>
              </a:rPr>
              <a:t>19. </a:t>
            </a:r>
            <a:r>
              <a:rPr lang="ru-RU" sz="1000" b="1" u="sng" smtClean="0">
                <a:latin typeface="Times New Roman" pitchFamily="18" charset="0"/>
                <a:hlinkClick r:id="rId4"/>
              </a:rPr>
              <a:t>Загвоздкин, Владимир Константинович</a:t>
            </a:r>
            <a:r>
              <a:rPr lang="ru-RU" sz="1000" smtClean="0">
                <a:latin typeface="Times New Roman" pitchFamily="18" charset="0"/>
              </a:rPr>
              <a:t>. </a:t>
            </a:r>
            <a:br>
              <a:rPr lang="ru-RU" sz="1000" smtClean="0">
                <a:latin typeface="Times New Roman" pitchFamily="18" charset="0"/>
              </a:rPr>
            </a:br>
            <a:r>
              <a:rPr lang="ru-RU" sz="1000" smtClean="0">
                <a:latin typeface="Times New Roman" pitchFamily="18" charset="0"/>
              </a:rPr>
              <a:t>    Вальдорфский детский сад: В созвучии с природой ребёнка / Владимир Загвоздкин. - Москва ; Санкт-Петербург : Деметра; Народное образование; ИД Карапуз, 2005. - 159 с.  </a:t>
            </a:r>
          </a:p>
          <a:p>
            <a:pPr eaLnBrk="1" hangingPunct="1">
              <a:lnSpc>
                <a:spcPct val="80000"/>
              </a:lnSpc>
            </a:pPr>
            <a:r>
              <a:rPr lang="ru-RU" sz="1000" b="1" u="sng" smtClean="0">
                <a:latin typeface="Times New Roman" pitchFamily="18" charset="0"/>
              </a:rPr>
              <a:t>20. </a:t>
            </a:r>
            <a:r>
              <a:rPr lang="ru-RU" sz="1000" b="1" u="sng" smtClean="0">
                <a:latin typeface="Times New Roman" pitchFamily="18" charset="0"/>
                <a:hlinkClick r:id="rId5"/>
              </a:rPr>
              <a:t>Воробель, М. М.</a:t>
            </a:r>
            <a:r>
              <a:rPr lang="ru-RU" sz="1000" smtClean="0">
                <a:latin typeface="Times New Roman" pitchFamily="18" charset="0"/>
              </a:rPr>
              <a:t>  Естетичне виховання у вальдорфських дитячих садках Німеччини [Текст] / М. М. Воробель //Педагогічний альманах : зб. наук. пр. / Комунал. вищ. навч. закл. "Херсон. акад. неперерв. освіти" Херсон. обл. ради. - Херсон : Херсонська академія</a:t>
            </a:r>
            <a:r>
              <a:rPr lang="ru-RU" sz="1200" smtClean="0">
                <a:latin typeface="Times New Roman" pitchFamily="18" charset="0"/>
              </a:rPr>
              <a:t> неперервної освіти, 2013. - Вип. 17. - С. 17-23.   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</a:pPr>
            <a:endParaRPr lang="ru-RU" sz="12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286500" cy="971550"/>
          </a:xfrm>
        </p:spPr>
        <p:txBody>
          <a:bodyPr/>
          <a:lstStyle/>
          <a:p>
            <a:pPr algn="ctr" eaLnBrk="1" hangingPunct="1"/>
            <a:r>
              <a:rPr lang="uk-UA" sz="3400" smtClean="0"/>
              <a:t>Рекомендуємо для ознайомлення</a:t>
            </a:r>
            <a:endParaRPr lang="ru-RU" sz="34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038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b="1" smtClean="0"/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smtClean="0">
                <a:latin typeface="Times New Roman" pitchFamily="18" charset="0"/>
              </a:rPr>
              <a:t>21. </a:t>
            </a:r>
            <a:r>
              <a:rPr lang="ru-RU" sz="1200" b="1" u="sng" smtClean="0">
                <a:latin typeface="Times New Roman" pitchFamily="18" charset="0"/>
                <a:hlinkClick r:id="rId2"/>
              </a:rPr>
              <a:t>Урбшайт, Эрика</a:t>
            </a:r>
            <a:r>
              <a:rPr lang="ru-RU" sz="1200" smtClean="0">
                <a:latin typeface="Times New Roman" pitchFamily="18" charset="0"/>
              </a:rPr>
              <a:t>. Преподавание рукоделия : Опыт вальдорфской школы / Эрика Урбшайт ; пер. з нем. Татьяни Пузановой ; [редакция Оксани Фици, Нарине Мальцевой, Елени Колюховой ; гл. ред. Елена Колюхова ; оформ. обл. Галины Анненко]. - 2-е изд. – К. : Наири, 2015. - 107 с.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u="sng" smtClean="0">
                <a:latin typeface="Times New Roman" pitchFamily="18" charset="0"/>
              </a:rPr>
              <a:t>22. </a:t>
            </a:r>
            <a:r>
              <a:rPr lang="ru-RU" sz="1200" b="1" u="sng" smtClean="0">
                <a:latin typeface="Times New Roman" pitchFamily="18" charset="0"/>
                <a:hlinkClick r:id="rId3"/>
              </a:rPr>
              <a:t>Іонова, О. М.</a:t>
            </a:r>
            <a:r>
              <a:rPr lang="ru-RU" sz="1200" smtClean="0">
                <a:latin typeface="Times New Roman" pitchFamily="18" charset="0"/>
              </a:rPr>
              <a:t>  Управління процесами здоров`язбереження школярів Вальдорфської школи [Текст] / О. М. Іонова, О. В. Гресь // Педагогіка та психологія : зб. наук. пр. / Харк. нац. пед. ун-т ім. Г. С. Сковороди. - Харків: Щедра садиба плюс, 2014. - Вип. 46. - С. 269-276.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u="sng" smtClean="0">
                <a:latin typeface="Times New Roman" pitchFamily="18" charset="0"/>
              </a:rPr>
              <a:t>23. </a:t>
            </a:r>
            <a:r>
              <a:rPr lang="ru-RU" sz="1200" b="1" u="sng" smtClean="0">
                <a:latin typeface="Times New Roman" pitchFamily="18" charset="0"/>
                <a:hlinkClick r:id="rId4"/>
              </a:rPr>
              <a:t>Машкіна, Л. А.</a:t>
            </a:r>
            <a:r>
              <a:rPr lang="ru-RU" sz="1200" smtClean="0">
                <a:latin typeface="Times New Roman" pitchFamily="18" charset="0"/>
              </a:rPr>
              <a:t> Концептуальні засади вальдорфської педагогіки / Л. А. Машкіна // Педагогічний дискурс : зб. наук. пр. / Ін-т педагогіки НАПН України, Ін-т педагогіки НАПН України, Хмельниц. гуманіт.-пед. акад. - Хмельницький : ХГПА, 2011. -</a:t>
            </a:r>
            <a:r>
              <a:rPr lang="ru-RU" sz="1200" b="1" smtClean="0">
                <a:latin typeface="Times New Roman" pitchFamily="18" charset="0"/>
              </a:rPr>
              <a:t> </a:t>
            </a:r>
            <a:r>
              <a:rPr lang="ru-RU" sz="1200" smtClean="0">
                <a:latin typeface="Times New Roman" pitchFamily="18" charset="0"/>
              </a:rPr>
              <a:t>Вип. 9. - С. 211-215.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smtClean="0">
                <a:latin typeface="Times New Roman" pitchFamily="18" charset="0"/>
              </a:rPr>
              <a:t>24</a:t>
            </a:r>
            <a:r>
              <a:rPr lang="ru-RU" sz="1200" smtClean="0">
                <a:latin typeface="Times New Roman" pitchFamily="18" charset="0"/>
              </a:rPr>
              <a:t>.</a:t>
            </a:r>
            <a:r>
              <a:rPr lang="ru-RU" sz="1200" b="1" smtClean="0">
                <a:latin typeface="Times New Roman" pitchFamily="18" charset="0"/>
              </a:rPr>
              <a:t> Програми для вальдорфських шкіл</a:t>
            </a:r>
            <a:r>
              <a:rPr lang="ru-RU" sz="1200" smtClean="0">
                <a:latin typeface="Times New Roman" pitchFamily="18" charset="0"/>
              </a:rPr>
              <a:t> України. 1-4 класи / [упоряд.: С. Ф. Передерій, Г. Ф. Древаль] ; за заг. ред. О. А. Удода ; Ін-т інновац. технологій і змісту освіти, Міжнар. асоц. вальдорф. шкіл. – К.: : Генеза, 2008. - 190 с.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u="sng" smtClean="0">
                <a:latin typeface="Times New Roman" pitchFamily="18" charset="0"/>
              </a:rPr>
              <a:t>25. </a:t>
            </a:r>
            <a:r>
              <a:rPr lang="ru-RU" sz="1200" b="1" u="sng" smtClean="0">
                <a:latin typeface="Times New Roman" pitchFamily="18" charset="0"/>
                <a:hlinkClick r:id="rId5"/>
              </a:rPr>
              <a:t>Патцлафф, Райнер</a:t>
            </a:r>
            <a:r>
              <a:rPr lang="ru-RU" sz="1200" smtClean="0">
                <a:latin typeface="Times New Roman" pitchFamily="18" charset="0"/>
              </a:rPr>
              <a:t>. Лейтмотивы вальдорфськой педагогики. От трех до девяти лет. Ч. 1 и 2 / Райнер Патцлафф, Тельзе Кальдер и др. ; пер. с нем.: Оксаны Богданенко, Ксении Медвндевой ; [под ред. Елены Колюховой]. – К. : НАИРИ, 2008. - 140 с </a:t>
            </a:r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000" b="1" dirty="0" smtClean="0">
                <a:latin typeface="+mj-lt"/>
              </a:rPr>
              <a:t>26</a:t>
            </a:r>
            <a:r>
              <a:rPr lang="ru-RU" sz="1000" dirty="0" smtClean="0">
                <a:latin typeface="+mj-lt"/>
              </a:rPr>
              <a:t>.  </a:t>
            </a:r>
            <a:r>
              <a:rPr lang="ru-RU" sz="1000" b="1" u="sng" dirty="0" smtClean="0">
                <a:latin typeface="+mj-lt"/>
              </a:rPr>
              <a:t>Лукашенко, О. </a:t>
            </a:r>
            <a:r>
              <a:rPr lang="ru-RU" sz="1000" dirty="0" smtClean="0">
                <a:latin typeface="+mj-lt"/>
              </a:rPr>
              <a:t>Проблема </a:t>
            </a:r>
            <a:r>
              <a:rPr lang="ru-RU" sz="1000" dirty="0" err="1" smtClean="0">
                <a:latin typeface="+mj-lt"/>
              </a:rPr>
              <a:t>збереження</a:t>
            </a:r>
            <a:r>
              <a:rPr lang="ru-RU" sz="1000" dirty="0" smtClean="0">
                <a:latin typeface="+mj-lt"/>
              </a:rPr>
              <a:t> </a:t>
            </a:r>
            <a:r>
              <a:rPr lang="ru-RU" sz="1000" dirty="0" err="1" smtClean="0">
                <a:latin typeface="+mj-lt"/>
              </a:rPr>
              <a:t>здоров'я</a:t>
            </a:r>
            <a:r>
              <a:rPr lang="ru-RU" sz="1000" dirty="0" smtClean="0">
                <a:latin typeface="+mj-lt"/>
              </a:rPr>
              <a:t> </a:t>
            </a:r>
            <a:r>
              <a:rPr lang="ru-RU" sz="1000" dirty="0" err="1" smtClean="0">
                <a:latin typeface="+mj-lt"/>
              </a:rPr>
              <a:t>молодших</a:t>
            </a:r>
            <a:r>
              <a:rPr lang="ru-RU" sz="1000" dirty="0" smtClean="0">
                <a:latin typeface="+mj-lt"/>
              </a:rPr>
              <a:t> </a:t>
            </a:r>
            <a:r>
              <a:rPr lang="ru-RU" sz="1000" dirty="0" err="1" smtClean="0">
                <a:latin typeface="+mj-lt"/>
              </a:rPr>
              <a:t>учнів</a:t>
            </a:r>
            <a:r>
              <a:rPr lang="ru-RU" sz="1000" dirty="0" smtClean="0">
                <a:latin typeface="+mj-lt"/>
              </a:rPr>
              <a:t> у </a:t>
            </a:r>
            <a:r>
              <a:rPr lang="ru-RU" sz="1000" dirty="0" err="1" smtClean="0">
                <a:latin typeface="+mj-lt"/>
              </a:rPr>
              <a:t>вальдорфській</a:t>
            </a:r>
            <a:r>
              <a:rPr lang="ru-RU" sz="1000" dirty="0" smtClean="0">
                <a:latin typeface="+mj-lt"/>
              </a:rPr>
              <a:t> </a:t>
            </a:r>
            <a:r>
              <a:rPr lang="ru-RU" sz="1000" dirty="0" err="1" smtClean="0">
                <a:latin typeface="+mj-lt"/>
              </a:rPr>
              <a:t>педагогіці</a:t>
            </a:r>
            <a:r>
              <a:rPr lang="ru-RU" sz="1000" dirty="0" smtClean="0">
                <a:latin typeface="+mj-lt"/>
              </a:rPr>
              <a:t> : </a:t>
            </a:r>
            <a:r>
              <a:rPr lang="ru-RU" sz="1000" dirty="0" err="1" smtClean="0">
                <a:latin typeface="+mj-lt"/>
              </a:rPr>
              <a:t>автореф</a:t>
            </a:r>
            <a:r>
              <a:rPr lang="ru-RU" sz="1000" dirty="0" smtClean="0">
                <a:latin typeface="+mj-lt"/>
              </a:rPr>
              <a:t>. </a:t>
            </a:r>
            <a:r>
              <a:rPr lang="ru-RU" sz="1000" dirty="0" err="1" smtClean="0">
                <a:latin typeface="+mj-lt"/>
              </a:rPr>
              <a:t>дис</a:t>
            </a:r>
            <a:r>
              <a:rPr lang="ru-RU" sz="1000" dirty="0" smtClean="0">
                <a:latin typeface="+mj-lt"/>
              </a:rPr>
              <a:t>. ... канд. </a:t>
            </a:r>
            <a:r>
              <a:rPr lang="ru-RU" sz="1000" dirty="0" err="1" smtClean="0">
                <a:latin typeface="+mj-lt"/>
              </a:rPr>
              <a:t>пед</a:t>
            </a:r>
            <a:r>
              <a:rPr lang="ru-RU" sz="1000" dirty="0" smtClean="0">
                <a:latin typeface="+mj-lt"/>
              </a:rPr>
              <a:t>. наук: 13.00.01 / Лукашенко Ольга </a:t>
            </a:r>
            <a:r>
              <a:rPr lang="ru-RU" sz="1000" dirty="0" err="1" smtClean="0">
                <a:latin typeface="+mj-lt"/>
              </a:rPr>
              <a:t>Миколаївна</a:t>
            </a:r>
            <a:r>
              <a:rPr lang="ru-RU" sz="1000" dirty="0" smtClean="0">
                <a:latin typeface="+mj-lt"/>
              </a:rPr>
              <a:t> ; </a:t>
            </a:r>
            <a:r>
              <a:rPr lang="ru-RU" sz="1000" dirty="0" err="1" smtClean="0">
                <a:latin typeface="+mj-lt"/>
              </a:rPr>
              <a:t>Харк</a:t>
            </a:r>
            <a:r>
              <a:rPr lang="ru-RU" sz="1000" dirty="0" smtClean="0">
                <a:latin typeface="+mj-lt"/>
              </a:rPr>
              <a:t>. </a:t>
            </a:r>
            <a:r>
              <a:rPr lang="ru-RU" sz="1000" dirty="0" err="1" smtClean="0">
                <a:latin typeface="+mj-lt"/>
              </a:rPr>
              <a:t>нац</a:t>
            </a:r>
            <a:r>
              <a:rPr lang="ru-RU" sz="1000" dirty="0" smtClean="0">
                <a:latin typeface="+mj-lt"/>
              </a:rPr>
              <a:t>. </a:t>
            </a:r>
            <a:r>
              <a:rPr lang="ru-RU" sz="1000" dirty="0" err="1" smtClean="0">
                <a:latin typeface="+mj-lt"/>
              </a:rPr>
              <a:t>пед</a:t>
            </a:r>
            <a:r>
              <a:rPr lang="ru-RU" sz="1000" dirty="0" smtClean="0">
                <a:latin typeface="+mj-lt"/>
              </a:rPr>
              <a:t>. ун-т </a:t>
            </a:r>
            <a:r>
              <a:rPr lang="ru-RU" sz="1000" dirty="0" err="1" smtClean="0">
                <a:latin typeface="+mj-lt"/>
              </a:rPr>
              <a:t>ім</a:t>
            </a:r>
            <a:r>
              <a:rPr lang="ru-RU" sz="1000" dirty="0" smtClean="0">
                <a:latin typeface="+mj-lt"/>
              </a:rPr>
              <a:t>. Г. С. Сковороди. - </a:t>
            </a:r>
            <a:r>
              <a:rPr lang="ru-RU" sz="1000" dirty="0" err="1" smtClean="0">
                <a:latin typeface="+mj-lt"/>
              </a:rPr>
              <a:t>Харків</a:t>
            </a:r>
            <a:r>
              <a:rPr lang="ru-RU" sz="1000" dirty="0" smtClean="0">
                <a:latin typeface="+mj-lt"/>
              </a:rPr>
              <a:t> : [б. в.], 2009. - 20 с.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700" dirty="0" smtClean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100" b="1" dirty="0" smtClean="0">
                <a:latin typeface="+mj-lt"/>
              </a:rPr>
              <a:t>27.  Литвин, Л. В. </a:t>
            </a:r>
            <a:r>
              <a:rPr lang="ru-RU" sz="1100" dirty="0" err="1" smtClean="0">
                <a:latin typeface="+mj-lt"/>
              </a:rPr>
              <a:t>Дослідження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ідей</a:t>
            </a:r>
            <a:r>
              <a:rPr lang="ru-RU" sz="1100" dirty="0" smtClean="0">
                <a:latin typeface="+mj-lt"/>
              </a:rPr>
              <a:t> </a:t>
            </a:r>
            <a:r>
              <a:rPr lang="ru-RU" sz="1100" dirty="0" err="1" smtClean="0">
                <a:latin typeface="+mj-lt"/>
              </a:rPr>
              <a:t>Вальдорфської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педагогіки</a:t>
            </a:r>
            <a:r>
              <a:rPr lang="ru-RU" sz="1100" dirty="0" smtClean="0">
                <a:latin typeface="+mj-lt"/>
              </a:rPr>
              <a:t> у </a:t>
            </a:r>
            <a:r>
              <a:rPr lang="ru-RU" sz="1100" dirty="0" err="1" smtClean="0">
                <a:latin typeface="+mj-lt"/>
              </a:rPr>
              <a:t>вітчизняній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педагогічній</a:t>
            </a:r>
            <a:r>
              <a:rPr lang="ru-RU" sz="1100" b="1" dirty="0" smtClean="0">
                <a:latin typeface="+mj-lt"/>
              </a:rPr>
              <a:t> </a:t>
            </a:r>
            <a:r>
              <a:rPr lang="ru-RU" sz="1100" b="1" dirty="0" err="1" smtClean="0">
                <a:latin typeface="+mj-lt"/>
              </a:rPr>
              <a:t>науці</a:t>
            </a:r>
            <a:r>
              <a:rPr lang="ru-RU" sz="1100" dirty="0" smtClean="0">
                <a:latin typeface="+mj-lt"/>
              </a:rPr>
              <a:t> ///  </a:t>
            </a:r>
            <a:r>
              <a:rPr lang="ru-RU" sz="1100" dirty="0" err="1" smtClean="0">
                <a:latin typeface="+mj-lt"/>
              </a:rPr>
              <a:t>Педагогічний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процес</a:t>
            </a:r>
            <a:r>
              <a:rPr lang="ru-RU" sz="1100" dirty="0" smtClean="0">
                <a:latin typeface="+mj-lt"/>
              </a:rPr>
              <a:t>: </a:t>
            </a:r>
            <a:r>
              <a:rPr lang="ru-RU" sz="1100" dirty="0" err="1" smtClean="0">
                <a:latin typeface="+mj-lt"/>
              </a:rPr>
              <a:t>теорія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і</a:t>
            </a:r>
            <a:r>
              <a:rPr lang="ru-RU" sz="1100" dirty="0" smtClean="0">
                <a:latin typeface="+mj-lt"/>
              </a:rPr>
              <a:t> практика : </a:t>
            </a:r>
            <a:r>
              <a:rPr lang="ru-RU" sz="1100" dirty="0" err="1" smtClean="0">
                <a:latin typeface="+mj-lt"/>
              </a:rPr>
              <a:t>зб</a:t>
            </a:r>
            <a:r>
              <a:rPr lang="ru-RU" sz="1100" dirty="0" smtClean="0">
                <a:latin typeface="+mj-lt"/>
              </a:rPr>
              <a:t>. наук. пр. </a:t>
            </a:r>
            <a:r>
              <a:rPr lang="ru-RU" sz="1100" dirty="0" err="1" smtClean="0">
                <a:latin typeface="+mj-lt"/>
              </a:rPr>
              <a:t>Вип</a:t>
            </a:r>
            <a:r>
              <a:rPr lang="ru-RU" sz="1100" dirty="0" smtClean="0">
                <a:latin typeface="+mj-lt"/>
              </a:rPr>
              <a:t>. 1 / </a:t>
            </a:r>
            <a:r>
              <a:rPr lang="ru-RU" sz="1100" dirty="0" err="1" smtClean="0">
                <a:latin typeface="+mj-lt"/>
              </a:rPr>
              <a:t>Ін-т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пед</a:t>
            </a:r>
            <a:r>
              <a:rPr lang="ru-RU" sz="1100" dirty="0" smtClean="0">
                <a:latin typeface="+mj-lt"/>
              </a:rPr>
              <a:t>. </a:t>
            </a:r>
            <a:r>
              <a:rPr lang="ru-RU" sz="1100" dirty="0" err="1" smtClean="0">
                <a:latin typeface="+mj-lt"/>
              </a:rPr>
              <a:t>освіти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і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освіти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дорослих</a:t>
            </a:r>
            <a:r>
              <a:rPr lang="ru-RU" sz="1100" dirty="0" smtClean="0">
                <a:latin typeface="+mj-lt"/>
              </a:rPr>
              <a:t> АПН </a:t>
            </a:r>
            <a:r>
              <a:rPr lang="ru-RU" sz="1100" dirty="0" err="1" smtClean="0">
                <a:latin typeface="+mj-lt"/>
              </a:rPr>
              <a:t>України</a:t>
            </a:r>
            <a:r>
              <a:rPr lang="ru-RU" sz="1100" dirty="0" smtClean="0">
                <a:latin typeface="+mj-lt"/>
              </a:rPr>
              <a:t>, </a:t>
            </a:r>
            <a:r>
              <a:rPr lang="ru-RU" sz="1100" dirty="0" err="1" smtClean="0">
                <a:latin typeface="+mj-lt"/>
              </a:rPr>
              <a:t>Благодій</a:t>
            </a:r>
            <a:r>
              <a:rPr lang="ru-RU" sz="1100" dirty="0" smtClean="0">
                <a:latin typeface="+mj-lt"/>
              </a:rPr>
              <a:t>. фонд </a:t>
            </a:r>
            <a:r>
              <a:rPr lang="ru-RU" sz="1100" dirty="0" err="1" smtClean="0">
                <a:latin typeface="+mj-lt"/>
              </a:rPr>
              <a:t>ім</a:t>
            </a:r>
            <a:r>
              <a:rPr lang="ru-RU" sz="1100" dirty="0" smtClean="0">
                <a:latin typeface="+mj-lt"/>
              </a:rPr>
              <a:t>. Антона </a:t>
            </a:r>
            <a:r>
              <a:rPr lang="ru-RU" sz="1100" dirty="0" err="1" smtClean="0">
                <a:latin typeface="+mj-lt"/>
              </a:rPr>
              <a:t>Макаренка</a:t>
            </a:r>
            <a:r>
              <a:rPr lang="ru-RU" sz="1100" dirty="0" smtClean="0">
                <a:latin typeface="+mj-lt"/>
              </a:rPr>
              <a:t> ; [голов. ред. </a:t>
            </a:r>
            <a:r>
              <a:rPr lang="ru-RU" sz="1100" dirty="0" err="1" smtClean="0">
                <a:latin typeface="+mj-lt"/>
              </a:rPr>
              <a:t>Світлана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Сисоєва</a:t>
            </a:r>
            <a:r>
              <a:rPr lang="ru-RU" sz="1100" dirty="0" smtClean="0">
                <a:latin typeface="+mj-lt"/>
              </a:rPr>
              <a:t> ; </a:t>
            </a:r>
            <a:r>
              <a:rPr lang="ru-RU" sz="1100" dirty="0" err="1" smtClean="0">
                <a:latin typeface="+mj-lt"/>
              </a:rPr>
              <a:t>заст</a:t>
            </a:r>
            <a:r>
              <a:rPr lang="ru-RU" sz="1100" dirty="0" smtClean="0">
                <a:latin typeface="+mj-lt"/>
              </a:rPr>
              <a:t>. голов. ред.: </a:t>
            </a:r>
            <a:r>
              <a:rPr lang="ru-RU" sz="1100" dirty="0" err="1" smtClean="0">
                <a:latin typeface="+mj-lt"/>
              </a:rPr>
              <a:t>Нелі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Абашкіна</a:t>
            </a:r>
            <a:r>
              <a:rPr lang="ru-RU" sz="1100" dirty="0" smtClean="0">
                <a:latin typeface="+mj-lt"/>
              </a:rPr>
              <a:t>, </a:t>
            </a:r>
            <a:r>
              <a:rPr lang="ru-RU" sz="1100" dirty="0" err="1" smtClean="0">
                <a:latin typeface="+mj-lt"/>
              </a:rPr>
              <a:t>Георгій</a:t>
            </a:r>
            <a:r>
              <a:rPr lang="ru-RU" sz="1100" dirty="0" smtClean="0">
                <a:latin typeface="+mj-lt"/>
              </a:rPr>
              <a:t> Балл ; </a:t>
            </a:r>
            <a:r>
              <a:rPr lang="ru-RU" sz="1100" dirty="0" err="1" smtClean="0">
                <a:latin typeface="+mj-lt"/>
              </a:rPr>
              <a:t>редкол</a:t>
            </a:r>
            <a:r>
              <a:rPr lang="ru-RU" sz="1100" dirty="0" smtClean="0">
                <a:latin typeface="+mj-lt"/>
              </a:rPr>
              <a:t>.: </a:t>
            </a:r>
            <a:r>
              <a:rPr lang="ru-RU" sz="1100" dirty="0" err="1" smtClean="0">
                <a:latin typeface="+mj-lt"/>
              </a:rPr>
              <a:t>Сергій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Болтівець</a:t>
            </a:r>
            <a:r>
              <a:rPr lang="ru-RU" sz="1100" dirty="0" smtClean="0">
                <a:latin typeface="+mj-lt"/>
              </a:rPr>
              <a:t> та </a:t>
            </a:r>
            <a:r>
              <a:rPr lang="ru-RU" sz="1100" dirty="0" err="1" smtClean="0">
                <a:latin typeface="+mj-lt"/>
              </a:rPr>
              <a:t>ін</a:t>
            </a:r>
            <a:r>
              <a:rPr lang="ru-RU" sz="1100" dirty="0" smtClean="0">
                <a:latin typeface="+mj-lt"/>
              </a:rPr>
              <a:t>.]. – К. : ЕКМО, 2009. -  - С .100-105.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100" b="1" dirty="0" smtClean="0">
                <a:latin typeface="+mj-lt"/>
              </a:rPr>
              <a:t>28. </a:t>
            </a:r>
            <a:r>
              <a:rPr lang="ru-RU" sz="1100" b="1" u="sng" dirty="0" smtClean="0">
                <a:latin typeface="+mj-lt"/>
              </a:rPr>
              <a:t>Лисенко, Н.</a:t>
            </a:r>
            <a:r>
              <a:rPr lang="ru-RU" sz="1100" dirty="0" smtClean="0">
                <a:latin typeface="+mj-lt"/>
              </a:rPr>
              <a:t>.  </a:t>
            </a:r>
            <a:r>
              <a:rPr lang="ru-RU" sz="1100" dirty="0" err="1" smtClean="0">
                <a:latin typeface="+mj-lt"/>
              </a:rPr>
              <a:t>Реалізація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розвивальної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функції</a:t>
            </a:r>
            <a:r>
              <a:rPr lang="ru-RU" sz="1100" dirty="0" smtClean="0">
                <a:latin typeface="+mj-lt"/>
              </a:rPr>
              <a:t> </a:t>
            </a:r>
            <a:r>
              <a:rPr lang="ru-RU" sz="1100" dirty="0" err="1" smtClean="0">
                <a:latin typeface="+mj-lt"/>
              </a:rPr>
              <a:t>Вальдорфської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педагогіки</a:t>
            </a:r>
            <a:r>
              <a:rPr lang="ru-RU" sz="1100" dirty="0" smtClean="0">
                <a:latin typeface="+mj-lt"/>
              </a:rPr>
              <a:t> в </a:t>
            </a:r>
            <a:r>
              <a:rPr lang="ru-RU" sz="1100" dirty="0" err="1" smtClean="0">
                <a:latin typeface="+mj-lt"/>
              </a:rPr>
              <a:t>підготовці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педагогічних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кадрів</a:t>
            </a:r>
            <a:r>
              <a:rPr lang="ru-RU" sz="1100" dirty="0" smtClean="0">
                <a:latin typeface="+mj-lt"/>
              </a:rPr>
              <a:t> у </a:t>
            </a:r>
            <a:r>
              <a:rPr lang="ru-RU" sz="1100" dirty="0" err="1" smtClean="0">
                <a:latin typeface="+mj-lt"/>
              </a:rPr>
              <a:t>сучасному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вузі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України</a:t>
            </a:r>
            <a:r>
              <a:rPr lang="ru-RU" sz="1100" dirty="0" smtClean="0">
                <a:latin typeface="+mj-lt"/>
              </a:rPr>
              <a:t> / Н. Лисенко // </a:t>
            </a:r>
            <a:r>
              <a:rPr lang="ru-RU" sz="1100" dirty="0" err="1" smtClean="0">
                <a:latin typeface="+mj-lt"/>
              </a:rPr>
              <a:t>Науковий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вісник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Чернівецького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університету</a:t>
            </a:r>
            <a:r>
              <a:rPr lang="ru-RU" sz="1100" dirty="0" smtClean="0">
                <a:latin typeface="+mj-lt"/>
              </a:rPr>
              <a:t> : </a:t>
            </a:r>
            <a:r>
              <a:rPr lang="ru-RU" sz="1100" dirty="0" err="1" smtClean="0">
                <a:latin typeface="+mj-lt"/>
              </a:rPr>
              <a:t>зб</a:t>
            </a:r>
            <a:r>
              <a:rPr lang="ru-RU" sz="1100" dirty="0" smtClean="0">
                <a:latin typeface="+mj-lt"/>
              </a:rPr>
              <a:t>. наук. пр. / </a:t>
            </a:r>
            <a:r>
              <a:rPr lang="ru-RU" sz="1100" dirty="0" err="1" smtClean="0">
                <a:latin typeface="+mj-lt"/>
              </a:rPr>
              <a:t>Чернів</a:t>
            </a:r>
            <a:r>
              <a:rPr lang="ru-RU" sz="1100" dirty="0" smtClean="0">
                <a:latin typeface="+mj-lt"/>
              </a:rPr>
              <a:t>. </a:t>
            </a:r>
            <a:r>
              <a:rPr lang="ru-RU" sz="1100" dirty="0" err="1" smtClean="0">
                <a:latin typeface="+mj-lt"/>
              </a:rPr>
              <a:t>нац</a:t>
            </a:r>
            <a:r>
              <a:rPr lang="ru-RU" sz="1100" dirty="0" smtClean="0">
                <a:latin typeface="+mj-lt"/>
              </a:rPr>
              <a:t>. ун-т </a:t>
            </a:r>
            <a:r>
              <a:rPr lang="ru-RU" sz="1100" dirty="0" err="1" smtClean="0">
                <a:latin typeface="+mj-lt"/>
              </a:rPr>
              <a:t>ім</a:t>
            </a:r>
            <a:r>
              <a:rPr lang="ru-RU" sz="1100" dirty="0" smtClean="0">
                <a:latin typeface="+mj-lt"/>
              </a:rPr>
              <a:t>. </a:t>
            </a:r>
            <a:r>
              <a:rPr lang="ru-RU" sz="1100" dirty="0" err="1" smtClean="0">
                <a:latin typeface="+mj-lt"/>
              </a:rPr>
              <a:t>Юрія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Федьковича</a:t>
            </a:r>
            <a:r>
              <a:rPr lang="ru-RU" sz="1100" dirty="0" smtClean="0">
                <a:latin typeface="+mj-lt"/>
              </a:rPr>
              <a:t>. - </a:t>
            </a:r>
            <a:r>
              <a:rPr lang="ru-RU" sz="1100" dirty="0" err="1" smtClean="0">
                <a:latin typeface="+mj-lt"/>
              </a:rPr>
              <a:t>Чернівці</a:t>
            </a:r>
            <a:r>
              <a:rPr lang="ru-RU" sz="1100" dirty="0" smtClean="0">
                <a:latin typeface="+mj-lt"/>
              </a:rPr>
              <a:t> : Рута, 2005. - </a:t>
            </a:r>
            <a:r>
              <a:rPr lang="ru-RU" sz="1100" dirty="0" err="1" smtClean="0">
                <a:latin typeface="+mj-lt"/>
              </a:rPr>
              <a:t>Вип</a:t>
            </a:r>
            <a:r>
              <a:rPr lang="ru-RU" sz="1100" dirty="0" smtClean="0">
                <a:latin typeface="+mj-lt"/>
              </a:rPr>
              <a:t>. 278 : </a:t>
            </a:r>
            <a:r>
              <a:rPr lang="ru-RU" sz="1100" dirty="0" err="1" smtClean="0">
                <a:latin typeface="+mj-lt"/>
              </a:rPr>
              <a:t>Педагогіка</a:t>
            </a:r>
            <a:r>
              <a:rPr lang="ru-RU" sz="1100" dirty="0" smtClean="0">
                <a:latin typeface="+mj-lt"/>
              </a:rPr>
              <a:t> та </a:t>
            </a:r>
            <a:r>
              <a:rPr lang="ru-RU" sz="1100" dirty="0" err="1" smtClean="0">
                <a:latin typeface="+mj-lt"/>
              </a:rPr>
              <a:t>психологія</a:t>
            </a:r>
            <a:r>
              <a:rPr lang="ru-RU" sz="1100" dirty="0" smtClean="0">
                <a:latin typeface="+mj-lt"/>
              </a:rPr>
              <a:t>. - С. 90-95.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100" b="1" dirty="0" smtClean="0">
                <a:latin typeface="+mj-lt"/>
              </a:rPr>
              <a:t>29</a:t>
            </a:r>
            <a:r>
              <a:rPr lang="ru-RU" sz="1100" dirty="0" smtClean="0">
                <a:latin typeface="+mj-lt"/>
              </a:rPr>
              <a:t>. </a:t>
            </a:r>
            <a:r>
              <a:rPr lang="ru-RU" sz="1100" b="1" u="sng" dirty="0" err="1" smtClean="0">
                <a:latin typeface="+mj-lt"/>
                <a:hlinkClick r:id="rId6"/>
              </a:rPr>
              <a:t>Лупаренко</a:t>
            </a:r>
            <a:r>
              <a:rPr lang="ru-RU" sz="1100" b="1" u="sng" dirty="0" smtClean="0">
                <a:latin typeface="+mj-lt"/>
                <a:hlinkClick r:id="rId6"/>
              </a:rPr>
              <a:t>, С. Є.</a:t>
            </a:r>
            <a:r>
              <a:rPr lang="ru-RU" sz="1100" dirty="0" smtClean="0">
                <a:latin typeface="+mj-lt"/>
              </a:rPr>
              <a:t>  </a:t>
            </a:r>
            <a:r>
              <a:rPr lang="ru-RU" sz="1100" dirty="0" err="1" smtClean="0">
                <a:latin typeface="+mj-lt"/>
              </a:rPr>
              <a:t>Питання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самовиховання</a:t>
            </a:r>
            <a:r>
              <a:rPr lang="ru-RU" sz="1100" dirty="0" smtClean="0">
                <a:latin typeface="+mj-lt"/>
              </a:rPr>
              <a:t> та </a:t>
            </a:r>
            <a:r>
              <a:rPr lang="ru-RU" sz="1100" dirty="0" err="1" smtClean="0">
                <a:latin typeface="+mj-lt"/>
              </a:rPr>
              <a:t>самоосвіти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вчителя</a:t>
            </a:r>
            <a:r>
              <a:rPr lang="ru-RU" sz="1100" dirty="0" smtClean="0">
                <a:latin typeface="+mj-lt"/>
              </a:rPr>
              <a:t> </a:t>
            </a:r>
            <a:r>
              <a:rPr lang="ru-RU" sz="1100" dirty="0" err="1" smtClean="0">
                <a:latin typeface="+mj-lt"/>
              </a:rPr>
              <a:t>вальдорфської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школи</a:t>
            </a:r>
            <a:r>
              <a:rPr lang="ru-RU" sz="1100" dirty="0" smtClean="0">
                <a:latin typeface="+mj-lt"/>
              </a:rPr>
              <a:t> / С. Є. </a:t>
            </a:r>
            <a:r>
              <a:rPr lang="ru-RU" sz="1100" dirty="0" err="1" smtClean="0">
                <a:latin typeface="+mj-lt"/>
              </a:rPr>
              <a:t>Лупаренко</a:t>
            </a:r>
            <a:r>
              <a:rPr lang="ru-RU" sz="1100" dirty="0" smtClean="0">
                <a:latin typeface="+mj-lt"/>
              </a:rPr>
              <a:t> //</a:t>
            </a:r>
            <a:r>
              <a:rPr lang="ru-RU" sz="1100" dirty="0" err="1" smtClean="0">
                <a:latin typeface="+mj-lt"/>
              </a:rPr>
              <a:t>Педагогічні</a:t>
            </a:r>
            <a:r>
              <a:rPr lang="ru-RU" sz="1100" dirty="0" smtClean="0">
                <a:latin typeface="+mj-lt"/>
              </a:rPr>
              <a:t> науки : </a:t>
            </a:r>
            <a:r>
              <a:rPr lang="ru-RU" sz="1100" dirty="0" err="1" smtClean="0">
                <a:latin typeface="+mj-lt"/>
              </a:rPr>
              <a:t>зб</a:t>
            </a:r>
            <a:r>
              <a:rPr lang="ru-RU" sz="1100" dirty="0" smtClean="0">
                <a:latin typeface="+mj-lt"/>
              </a:rPr>
              <a:t>. наук. пр. / Сум. </a:t>
            </a:r>
            <a:r>
              <a:rPr lang="ru-RU" sz="1100" dirty="0" err="1" smtClean="0">
                <a:latin typeface="+mj-lt"/>
              </a:rPr>
              <a:t>держ</a:t>
            </a:r>
            <a:r>
              <a:rPr lang="ru-RU" sz="1100" dirty="0" smtClean="0">
                <a:latin typeface="+mj-lt"/>
              </a:rPr>
              <a:t>. </a:t>
            </a:r>
            <a:r>
              <a:rPr lang="ru-RU" sz="1100" dirty="0" err="1" smtClean="0">
                <a:latin typeface="+mj-lt"/>
              </a:rPr>
              <a:t>пед</a:t>
            </a:r>
            <a:r>
              <a:rPr lang="ru-RU" sz="1100" dirty="0" smtClean="0">
                <a:latin typeface="+mj-lt"/>
              </a:rPr>
              <a:t>. ун-т </a:t>
            </a:r>
            <a:r>
              <a:rPr lang="ru-RU" sz="1100" dirty="0" err="1" smtClean="0">
                <a:latin typeface="+mj-lt"/>
              </a:rPr>
              <a:t>ім</a:t>
            </a:r>
            <a:r>
              <a:rPr lang="ru-RU" sz="1100" dirty="0" smtClean="0">
                <a:latin typeface="+mj-lt"/>
              </a:rPr>
              <a:t>. А. С. </a:t>
            </a:r>
            <a:r>
              <a:rPr lang="ru-RU" sz="1100" dirty="0" err="1" smtClean="0">
                <a:latin typeface="+mj-lt"/>
              </a:rPr>
              <a:t>Макаренка</a:t>
            </a:r>
            <a:r>
              <a:rPr lang="ru-RU" sz="1100" dirty="0" smtClean="0">
                <a:latin typeface="+mj-lt"/>
              </a:rPr>
              <a:t>. - </a:t>
            </a:r>
            <a:r>
              <a:rPr lang="ru-RU" sz="1100" dirty="0" err="1" smtClean="0">
                <a:latin typeface="+mj-lt"/>
              </a:rPr>
              <a:t>Суми</a:t>
            </a:r>
            <a:r>
              <a:rPr lang="ru-RU" sz="1100" dirty="0" smtClean="0">
                <a:latin typeface="+mj-lt"/>
              </a:rPr>
              <a:t> : </a:t>
            </a:r>
            <a:r>
              <a:rPr lang="ru-RU" sz="1100" dirty="0" err="1" smtClean="0">
                <a:latin typeface="+mj-lt"/>
              </a:rPr>
              <a:t>СумДПУ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 err="1" smtClean="0">
                <a:latin typeface="+mj-lt"/>
              </a:rPr>
              <a:t>ім</a:t>
            </a:r>
            <a:r>
              <a:rPr lang="ru-RU" sz="1100" dirty="0" smtClean="0">
                <a:latin typeface="+mj-lt"/>
              </a:rPr>
              <a:t>. А.С. </a:t>
            </a:r>
            <a:r>
              <a:rPr lang="ru-RU" sz="1100" dirty="0" err="1" smtClean="0">
                <a:latin typeface="+mj-lt"/>
              </a:rPr>
              <a:t>Макаренка</a:t>
            </a:r>
            <a:r>
              <a:rPr lang="ru-RU" sz="1100" dirty="0" smtClean="0">
                <a:latin typeface="+mj-lt"/>
              </a:rPr>
              <a:t>, 2005. - [Ч. 1]. - С. 314-318. </a:t>
            </a:r>
            <a:endParaRPr lang="ru-RU" sz="11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100" b="1" dirty="0" smtClean="0">
                <a:latin typeface="+mj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400" smtClean="0"/>
              <a:t>Рекомендуємо для ознайомлення</a:t>
            </a:r>
            <a:endParaRPr lang="ru-RU" sz="3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31.</a:t>
            </a:r>
            <a:r>
              <a:rPr lang="ru-RU" sz="1100" smtClean="0">
                <a:latin typeface="Times New Roman" pitchFamily="18" charset="0"/>
              </a:rPr>
              <a:t> </a:t>
            </a:r>
            <a:r>
              <a:rPr lang="ru-RU" sz="1100" b="1" smtClean="0">
                <a:latin typeface="Times New Roman" pitchFamily="18" charset="0"/>
              </a:rPr>
              <a:t>Вільне виховання</a:t>
            </a:r>
            <a:r>
              <a:rPr lang="ru-RU" sz="1100" smtClean="0">
                <a:latin typeface="Times New Roman" pitchFamily="18" charset="0"/>
              </a:rPr>
              <a:t> та навчання дітей дошкільного віку за педагогічними ідеями Р. Штайнера та їх адаптація в українське педагогічне середовище : Теорет. основи / Авт.: В. В. Литвин [та ін.] ; під. ред. В. В. Литвина. - К. : ЗНЗ </a:t>
            </a:r>
            <a:r>
              <a:rPr lang="ru-RU" sz="1100" b="1" smtClean="0">
                <a:latin typeface="Times New Roman" pitchFamily="18" charset="0"/>
              </a:rPr>
              <a:t>"</a:t>
            </a:r>
            <a:r>
              <a:rPr lang="ru-RU" sz="1100" smtClean="0">
                <a:latin typeface="Times New Roman" pitchFamily="18" charset="0"/>
              </a:rPr>
              <a:t>Вальдорфська школа "Михаїл", 2005. - 74 с.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32.</a:t>
            </a:r>
            <a:r>
              <a:rPr lang="ru-RU" sz="1100" smtClean="0">
                <a:latin typeface="Times New Roman" pitchFamily="18" charset="0"/>
              </a:rPr>
              <a:t>  </a:t>
            </a:r>
            <a:r>
              <a:rPr lang="ru-RU" sz="1100" b="1" u="sng" smtClean="0">
                <a:latin typeface="Times New Roman" pitchFamily="18" charset="0"/>
              </a:rPr>
              <a:t>Новосельська, В. В. </a:t>
            </a:r>
            <a:r>
              <a:rPr lang="ru-RU" sz="1100" smtClean="0">
                <a:latin typeface="Times New Roman" pitchFamily="18" charset="0"/>
              </a:rPr>
              <a:t>Естетичне виховання учнів у вальдорфських школах : Дис. ... канд. пед. наук: 13.00.07 / Новосельська Віра Вадимівна ; наук. кер. Масол Л. М. ; Інститут проблем виховання АПН України . – К. : [Б. в.], 2004. - 210 с.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23</a:t>
            </a:r>
            <a:r>
              <a:rPr lang="ru-RU" sz="1100" smtClean="0">
                <a:latin typeface="Times New Roman" pitchFamily="18" charset="0"/>
              </a:rPr>
              <a:t>. </a:t>
            </a:r>
            <a:r>
              <a:rPr lang="ru-RU" sz="1100" b="1" u="sng" smtClean="0">
                <a:latin typeface="Times New Roman" pitchFamily="18" charset="0"/>
                <a:hlinkClick r:id="rId2"/>
              </a:rPr>
              <a:t>Улин, Бенгт</a:t>
            </a:r>
            <a:r>
              <a:rPr lang="ru-RU" sz="1100" smtClean="0">
                <a:latin typeface="Times New Roman" pitchFamily="18" charset="0"/>
              </a:rPr>
              <a:t>. </a:t>
            </a:r>
            <a:br>
              <a:rPr lang="ru-RU" sz="1100" smtClean="0">
                <a:latin typeface="Times New Roman" pitchFamily="18" charset="0"/>
              </a:rPr>
            </a:br>
            <a:r>
              <a:rPr lang="ru-RU" sz="1100" smtClean="0">
                <a:latin typeface="Times New Roman" pitchFamily="18" charset="0"/>
              </a:rPr>
              <a:t>    Цели и методы обучения математике : опыт вальдорф. шк. / Бенгт Улин; пер. с нем. под ред. М. И. Случа. - Москва : Народное образование : НИИ школьных технологий, 2007. - 355 с.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34. Лупаренко, С. Є. </a:t>
            </a:r>
            <a:r>
              <a:rPr lang="ru-RU" sz="1100" smtClean="0">
                <a:latin typeface="Times New Roman" pitchFamily="18" charset="0"/>
              </a:rPr>
              <a:t>Питання самовиховання та самоосвіти вчителя вальдорфської школи / С. Є. Лупаренко // Педагогічні науки : зб. наук. пр. [Ч. 1] / Сум. держ. пед. ун-т ім. А. С. Макаренка ; [редкол.: Лазарев М. О. (відп. ред.) та ін.]. - Суми : СумДПУ ім. А.С. Макаренка, 2005. - С .314-318.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latin typeface="Times New Roman" pitchFamily="18" charset="0"/>
              </a:rPr>
              <a:t>35.  Демченко, Я. М. </a:t>
            </a:r>
            <a:r>
              <a:rPr lang="ru-RU" sz="1100" smtClean="0">
                <a:latin typeface="Times New Roman" pitchFamily="18" charset="0"/>
              </a:rPr>
              <a:t>Особливості формування мотивації навчання молодших школярів увальдорфській школі / Я. М. Демченко // Педагогіка та психологія : зб. наук. пр. Вип. 49 / Харк. нац. пед. ун-т ім. Г. С. Сковороди ; [редкол. : Золотухіна С. Т. та ін.]. - Харків : Щедра садиба плюс, 2015. -  С .75-85. </a:t>
            </a:r>
            <a:r>
              <a:rPr lang="ru-RU" sz="10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1000" smtClean="0"/>
          </a:p>
          <a:p>
            <a:pPr eaLnBrk="1" hangingPunct="1">
              <a:lnSpc>
                <a:spcPct val="80000"/>
              </a:lnSpc>
            </a:pPr>
            <a:endParaRPr lang="ru-RU" sz="1000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uk-UA" sz="1300" b="1" smtClean="0"/>
              <a:t>Інтернет-ресурси</a:t>
            </a:r>
            <a:endParaRPr lang="ru-RU" sz="1300" b="1" smtClean="0"/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  <a:p>
            <a:pPr eaLnBrk="1" hangingPunct="1">
              <a:lnSpc>
                <a:spcPct val="80000"/>
              </a:lnSpc>
            </a:pPr>
            <a:r>
              <a:rPr lang="ru-RU" sz="1300" smtClean="0"/>
              <a:t>Чого навчає дітей вальдорфська педагогіка?</a:t>
            </a:r>
          </a:p>
          <a:p>
            <a:pPr eaLnBrk="1" hangingPunct="1">
              <a:lnSpc>
                <a:spcPct val="80000"/>
              </a:lnSpc>
            </a:pPr>
            <a:r>
              <a:rPr lang="ru-RU" sz="1300" smtClean="0">
                <a:hlinkClick r:id="rId3"/>
              </a:rPr>
              <a:t>https://www.youtube.com/watch?v=fjObCpZ7MyQ</a:t>
            </a:r>
            <a:endParaRPr lang="ru-RU" sz="1300" smtClean="0"/>
          </a:p>
          <a:p>
            <a:pPr eaLnBrk="1" hangingPunct="1">
              <a:lnSpc>
                <a:spcPct val="80000"/>
              </a:lnSpc>
            </a:pPr>
            <a:r>
              <a:rPr lang="ru-RU" sz="1300" smtClean="0"/>
              <a:t>Вальдорфська школа, як проходять уроки в першому класі. </a:t>
            </a:r>
            <a:r>
              <a:rPr lang="ru-RU" sz="1300" smtClean="0">
                <a:hlinkClick r:id="rId4"/>
              </a:rPr>
              <a:t>https://www.youtube.com/watch?v=YG6UNsnpDW4</a:t>
            </a:r>
            <a:endParaRPr lang="ru-RU" sz="1300" smtClean="0"/>
          </a:p>
          <a:p>
            <a:pPr eaLnBrk="1" hangingPunct="1">
              <a:lnSpc>
                <a:spcPct val="80000"/>
              </a:lnSpc>
            </a:pPr>
            <a:r>
              <a:rPr lang="ru-RU" sz="1100" smtClean="0"/>
              <a:t>Вчать у школі: Вальдорфська педагогіка</a:t>
            </a:r>
          </a:p>
          <a:p>
            <a:pPr eaLnBrk="1" hangingPunct="1">
              <a:lnSpc>
                <a:spcPct val="80000"/>
              </a:lnSpc>
            </a:pPr>
            <a:r>
              <a:rPr lang="ru-RU" sz="1100" smtClean="0"/>
              <a:t>http://inter.ua/uk/video/episode/faces_utro/2017/02/20/uchat_v_shkole</a:t>
            </a:r>
            <a:endParaRPr lang="ru-RU" sz="1300" smtClean="0"/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265</TotalTime>
  <Words>260</Words>
  <Application>Microsoft Office PowerPoint</Application>
  <PresentationFormat>Экран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Verdana</vt:lpstr>
      <vt:lpstr>Arial</vt:lpstr>
      <vt:lpstr>Wingdings</vt:lpstr>
      <vt:lpstr>Calibri</vt:lpstr>
      <vt:lpstr>Times New Roman</vt:lpstr>
      <vt:lpstr>Profile</vt:lpstr>
      <vt:lpstr>ВАЛЬДОРФСЬКА ПЕДАГОГІКА: ШКОЛА ЖИТТЯ І ДЛЯ ЖИТТЯ</vt:lpstr>
      <vt:lpstr>Концептуальні положення</vt:lpstr>
      <vt:lpstr>  Повне зібрання творів  Р. Штайнера — книги, стенограми лекцій, не рахуючи художнього спадку,  записних книг та  іншого,  нараховує приблизно 354 томи. Видаються під егідою його послідовників в Дорнах і позначаються традиційною абревіатурою GA (Gesamtausgabe) з добавленням номера тому.  </vt:lpstr>
      <vt:lpstr>Рекомендуємо для ознайомлення</vt:lpstr>
      <vt:lpstr>Рекомендуємо для ознайомлення</vt:lpstr>
      <vt:lpstr>Рекомендуємо для ознайомлення</vt:lpstr>
      <vt:lpstr>Рекомендуємо для ознайомлення</vt:lpstr>
      <vt:lpstr>Рекомендуємо для ознайомлення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</dc:creator>
  <cp:lastModifiedBy>alexand</cp:lastModifiedBy>
  <cp:revision>6</cp:revision>
  <cp:lastPrinted>1601-01-01T00:00:00Z</cp:lastPrinted>
  <dcterms:created xsi:type="dcterms:W3CDTF">1601-01-01T00:00:00Z</dcterms:created>
  <dcterms:modified xsi:type="dcterms:W3CDTF">2020-04-03T11:45:47Z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